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62" r:id="rId4"/>
    <p:sldId id="273" r:id="rId5"/>
    <p:sldId id="274" r:id="rId6"/>
    <p:sldId id="261" r:id="rId7"/>
    <p:sldId id="260" r:id="rId8"/>
    <p:sldId id="264" r:id="rId9"/>
    <p:sldId id="271" r:id="rId10"/>
    <p:sldId id="272" r:id="rId11"/>
    <p:sldId id="267" r:id="rId12"/>
    <p:sldId id="270" r:id="rId13"/>
    <p:sldId id="268" r:id="rId14"/>
    <p:sldId id="269" r:id="rId15"/>
    <p:sldId id="279" r:id="rId16"/>
    <p:sldId id="265" r:id="rId17"/>
    <p:sldId id="275" r:id="rId18"/>
    <p:sldId id="276" r:id="rId19"/>
    <p:sldId id="277" r:id="rId20"/>
    <p:sldId id="27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B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43"/>
    <p:restoredTop sz="96327"/>
  </p:normalViewPr>
  <p:slideViewPr>
    <p:cSldViewPr snapToGrid="0" snapToObjects="1">
      <p:cViewPr varScale="1">
        <p:scale>
          <a:sx n="108" d="100"/>
          <a:sy n="108" d="100"/>
        </p:scale>
        <p:origin x="224" y="1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89530-1EE9-EC46-8D2F-279D27228B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8C79E1-8B51-5542-83EF-25181C5325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A73062-D6A5-954E-80F4-590F27F3F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33FB-889F-7347-BF13-F5D0B7972587}" type="datetimeFigureOut">
              <a:rPr lang="en-US" smtClean="0"/>
              <a:t>4/5/22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C0FE49-506D-A74E-BB85-98ADF491B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9287F-4438-564D-BE55-6DC08920F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372E-EAC2-5E4F-A0DC-6D9C9EFF0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117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DEEC1-2024-9A49-944F-1DD4E56A2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513979-7B33-C549-8DE2-7B12169F58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60CB0D-01D6-114B-8499-162CD0680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33FB-889F-7347-BF13-F5D0B7972587}" type="datetimeFigureOut">
              <a:rPr lang="en-US" smtClean="0"/>
              <a:t>4/5/22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B6A623-AE89-3448-B976-C24A53DFB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4101D6-790B-7A4F-9D3D-F3399A2FE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372E-EAC2-5E4F-A0DC-6D9C9EFF0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906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42E893-825F-1F43-B8B2-503E13EB21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FF6B86-F2D7-9847-853C-F229BFCE1B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D4714F-76D5-C14E-83C0-8927BCCA7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33FB-889F-7347-BF13-F5D0B7972587}" type="datetimeFigureOut">
              <a:rPr lang="en-US" smtClean="0"/>
              <a:t>4/5/22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3BF0BB-DA3B-F949-A562-BD99C36EF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148BA0-8767-3F4E-9C52-8BF80F695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372E-EAC2-5E4F-A0DC-6D9C9EFF0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01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B11B5-BEA3-3944-9D3A-8DA434642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E45E8-FBBD-274C-B1C4-13C062676B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5604BB-1B2C-344C-8E7D-DA805C36C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33FB-889F-7347-BF13-F5D0B7972587}" type="datetimeFigureOut">
              <a:rPr lang="en-US" smtClean="0"/>
              <a:t>4/5/22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9900C-0DE5-A349-8C34-588345679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D3FC6A-9C16-9449-A606-F1ABEBD10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372E-EAC2-5E4F-A0DC-6D9C9EFF0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99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248FC-5E68-E247-B1E5-8E566EE08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F943CF-7337-364A-BD2C-80CE278BC6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F39959-3C5A-B542-8E94-1B2BA79A0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33FB-889F-7347-BF13-F5D0B7972587}" type="datetimeFigureOut">
              <a:rPr lang="en-US" smtClean="0"/>
              <a:t>4/5/22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BFC48-B2F1-FD46-8C41-8E27605F2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1BAD2-08D3-F24B-9B44-FCC294265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372E-EAC2-5E4F-A0DC-6D9C9EFF0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014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57568-9AC3-AF4D-80DF-22FED13A4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9B2C1-7347-374C-8A46-0CFC3B3C87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A53D9C-A1E8-924D-9895-6F633D7872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67E875-398C-DC4E-83CF-26B1249C2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33FB-889F-7347-BF13-F5D0B7972587}" type="datetimeFigureOut">
              <a:rPr lang="en-US" smtClean="0"/>
              <a:t>4/5/22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DA5277-99F8-664E-BFC4-647BBFA13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68A328-EAC3-4E47-AD43-D9DEC5C9E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372E-EAC2-5E4F-A0DC-6D9C9EFF0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380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01F32-8F5A-F941-84B7-4269D4FCD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EA12B7-7A90-D649-91B1-B9319BF6C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41B4EB-3B35-8642-91B8-80E0B5F93B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054B78-58BD-034D-BB98-4D7FBAD423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4D0990-520C-F74B-88A3-9652130351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53BE74-ECA9-9845-AE33-30EC166AF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33FB-889F-7347-BF13-F5D0B7972587}" type="datetimeFigureOut">
              <a:rPr lang="en-US" smtClean="0"/>
              <a:t>4/5/22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46A01C-D3DE-5D45-93B6-44B0F5CFD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9B5C0C-2176-E649-984A-CCEE3F80B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372E-EAC2-5E4F-A0DC-6D9C9EFF0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615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C0A4A-07F1-A542-B546-278EC4A09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5D5CC3-3DD0-9744-8B90-DA3EF116B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33FB-889F-7347-BF13-F5D0B7972587}" type="datetimeFigureOut">
              <a:rPr lang="en-US" smtClean="0"/>
              <a:t>4/5/22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59C206-FCFD-4F42-9A36-F9EB5DDA9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E08533-6ED7-EE42-B6A8-36269E50E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372E-EAC2-5E4F-A0DC-6D9C9EFF0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477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303A83-FE0C-FA4E-8945-F811D053F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33FB-889F-7347-BF13-F5D0B7972587}" type="datetimeFigureOut">
              <a:rPr lang="en-US" smtClean="0"/>
              <a:t>4/5/22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D0348B-C73F-B942-86A6-18ED37159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212BA5-66FA-604D-8D96-C796D486C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372E-EAC2-5E4F-A0DC-6D9C9EFF0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495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B5296-317C-564A-9114-AEAFD2CA4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84A5A-02AE-2042-AACF-C32B7580D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C0576E-6E01-4D4B-8D83-17233B3167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327821-EB69-1543-8FFD-6400F27CD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33FB-889F-7347-BF13-F5D0B7972587}" type="datetimeFigureOut">
              <a:rPr lang="en-US" smtClean="0"/>
              <a:t>4/5/22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BA80B3-6531-5646-955E-0E1320D36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87E743-2E84-AB44-99B1-9D252F6A6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372E-EAC2-5E4F-A0DC-6D9C9EFF0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243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F23CB-725A-3E41-84F6-2BA51DAAB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5BEE9C-7706-EC4D-9113-702B5FF583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6D3149-1D57-C141-9382-5B3941E1D3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FD0356-4A77-974A-BD6B-68DDC3351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33FB-889F-7347-BF13-F5D0B7972587}" type="datetimeFigureOut">
              <a:rPr lang="en-US" smtClean="0"/>
              <a:t>4/5/22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5BF8D4-9B5E-9842-AF0C-42B8B4C88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01B348-F641-D945-B301-BAABBF17D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372E-EAC2-5E4F-A0DC-6D9C9EFF0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093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525896-FE59-BD40-82EE-969EC2438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F006E0-1004-D94C-90DE-414B1C6640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014F9E-C25A-DE41-BAB3-9EA2A3CFD5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E033FB-889F-7347-BF13-F5D0B7972587}" type="datetimeFigureOut">
              <a:rPr lang="en-US" smtClean="0"/>
              <a:t>4/5/22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CAE6BA-339B-9340-9042-D312677308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44F70-1D54-814A-8134-D8A46C99BD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5A372E-EAC2-5E4F-A0DC-6D9C9EFF0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094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3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ws.amazon.com/lumberyard/latest/welcomeguide/wg-editor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C3409-A3D6-5941-8CDE-9CF8DCCB9F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GridMate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112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1F4F6-DB27-4B46-8CBD-25058B7DE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Manage Replication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0DC548D-EA40-EB45-B126-0720AE770B2D}"/>
              </a:ext>
            </a:extLst>
          </p:cNvPr>
          <p:cNvSpPr/>
          <p:nvPr/>
        </p:nvSpPr>
        <p:spPr>
          <a:xfrm>
            <a:off x="7848283" y="1404088"/>
            <a:ext cx="1975555" cy="1128889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74430EE-436D-1246-A3D3-2CF81EA7107E}"/>
              </a:ext>
            </a:extLst>
          </p:cNvPr>
          <p:cNvSpPr/>
          <p:nvPr/>
        </p:nvSpPr>
        <p:spPr>
          <a:xfrm>
            <a:off x="6210345" y="4167045"/>
            <a:ext cx="1202266" cy="60395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D1993E3-3839-2541-85FA-407BCA5BA05B}"/>
              </a:ext>
            </a:extLst>
          </p:cNvPr>
          <p:cNvSpPr/>
          <p:nvPr/>
        </p:nvSpPr>
        <p:spPr>
          <a:xfrm>
            <a:off x="8735514" y="5409203"/>
            <a:ext cx="1202266" cy="60395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9E68FB8-0A70-D64F-9860-6C6B89D75541}"/>
              </a:ext>
            </a:extLst>
          </p:cNvPr>
          <p:cNvSpPr/>
          <p:nvPr/>
        </p:nvSpPr>
        <p:spPr>
          <a:xfrm>
            <a:off x="9419840" y="3719724"/>
            <a:ext cx="1202266" cy="60395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B7DDF40-71AF-2C47-B559-0E33DAD95621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8836061" y="2532977"/>
            <a:ext cx="500586" cy="2876226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71ACCA8-7418-564E-A39D-C699F28B0011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>
            <a:off x="8836061" y="2532977"/>
            <a:ext cx="1184912" cy="1186747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E20D91E-3A43-0C43-B473-60D321AC5961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7267365" y="2532977"/>
            <a:ext cx="1568696" cy="1634068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n 10">
            <a:extLst>
              <a:ext uri="{FF2B5EF4-FFF2-40B4-BE49-F238E27FC236}">
                <a16:creationId xmlns:a16="http://schemas.microsoft.com/office/drawing/2014/main" id="{17A8261D-DA4E-7649-8364-A3A97DB7064D}"/>
              </a:ext>
            </a:extLst>
          </p:cNvPr>
          <p:cNvSpPr/>
          <p:nvPr/>
        </p:nvSpPr>
        <p:spPr>
          <a:xfrm>
            <a:off x="9366638" y="2089739"/>
            <a:ext cx="914400" cy="646767"/>
          </a:xfrm>
          <a:prstGeom prst="can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Primary data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09001F5-6124-0640-97DA-3A142A53BC6B}"/>
              </a:ext>
            </a:extLst>
          </p:cNvPr>
          <p:cNvGrpSpPr/>
          <p:nvPr/>
        </p:nvGrpSpPr>
        <p:grpSpPr>
          <a:xfrm>
            <a:off x="5932472" y="3489898"/>
            <a:ext cx="5421328" cy="2140383"/>
            <a:chOff x="323260" y="3641031"/>
            <a:chExt cx="5421328" cy="2140383"/>
          </a:xfrm>
        </p:grpSpPr>
        <p:sp>
          <p:nvSpPr>
            <p:cNvPr id="13" name="Can 12">
              <a:extLst>
                <a:ext uri="{FF2B5EF4-FFF2-40B4-BE49-F238E27FC236}">
                  <a16:creationId xmlns:a16="http://schemas.microsoft.com/office/drawing/2014/main" id="{20B6ECE8-9572-354A-9919-32C07369B263}"/>
                </a:ext>
              </a:extLst>
            </p:cNvPr>
            <p:cNvSpPr/>
            <p:nvPr/>
          </p:nvSpPr>
          <p:spPr>
            <a:xfrm>
              <a:off x="323260" y="4007731"/>
              <a:ext cx="920338" cy="481192"/>
            </a:xfrm>
            <a:prstGeom prst="ca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Replica data</a:t>
              </a:r>
            </a:p>
          </p:txBody>
        </p:sp>
        <p:sp>
          <p:nvSpPr>
            <p:cNvPr id="14" name="Can 13">
              <a:extLst>
                <a:ext uri="{FF2B5EF4-FFF2-40B4-BE49-F238E27FC236}">
                  <a16:creationId xmlns:a16="http://schemas.microsoft.com/office/drawing/2014/main" id="{E2EA5BF1-6786-5249-9306-F7A962175C83}"/>
                </a:ext>
              </a:extLst>
            </p:cNvPr>
            <p:cNvSpPr/>
            <p:nvPr/>
          </p:nvSpPr>
          <p:spPr>
            <a:xfrm>
              <a:off x="4804371" y="3641031"/>
              <a:ext cx="940217" cy="481192"/>
            </a:xfrm>
            <a:prstGeom prst="ca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Replica data</a:t>
              </a:r>
            </a:p>
          </p:txBody>
        </p:sp>
        <p:sp>
          <p:nvSpPr>
            <p:cNvPr id="15" name="Can 14">
              <a:extLst>
                <a:ext uri="{FF2B5EF4-FFF2-40B4-BE49-F238E27FC236}">
                  <a16:creationId xmlns:a16="http://schemas.microsoft.com/office/drawing/2014/main" id="{7D0D7AAA-14D1-EA47-8D9D-CCC95FCA0DF2}"/>
                </a:ext>
              </a:extLst>
            </p:cNvPr>
            <p:cNvSpPr/>
            <p:nvPr/>
          </p:nvSpPr>
          <p:spPr>
            <a:xfrm>
              <a:off x="4072676" y="5300222"/>
              <a:ext cx="940217" cy="481192"/>
            </a:xfrm>
            <a:prstGeom prst="ca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Replica data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92D914C-1A42-554C-9701-96DD26318886}"/>
              </a:ext>
            </a:extLst>
          </p:cNvPr>
          <p:cNvGrpSpPr/>
          <p:nvPr/>
        </p:nvGrpSpPr>
        <p:grpSpPr>
          <a:xfrm>
            <a:off x="1066258" y="2545833"/>
            <a:ext cx="2209538" cy="2369321"/>
            <a:chOff x="1098569" y="4280504"/>
            <a:chExt cx="2209538" cy="2369321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7A4BFE72-ED08-DA49-8615-BF30E2E54A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98569" y="4737704"/>
              <a:ext cx="1010613" cy="1551173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AAB00844-24B1-3247-BAD0-8E8145BBFB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grayscl/>
            </a:blip>
            <a:stretch>
              <a:fillRect/>
            </a:stretch>
          </p:blipFill>
          <p:spPr>
            <a:xfrm>
              <a:off x="2450441" y="4280504"/>
              <a:ext cx="712740" cy="1093973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84BAB91-A108-D24B-9318-43042D9E94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grayscl/>
            </a:blip>
            <a:stretch>
              <a:fillRect/>
            </a:stretch>
          </p:blipFill>
          <p:spPr>
            <a:xfrm>
              <a:off x="2595367" y="5555852"/>
              <a:ext cx="712740" cy="1093973"/>
            </a:xfrm>
            <a:prstGeom prst="rect">
              <a:avLst/>
            </a:prstGeom>
          </p:spPr>
        </p:pic>
      </p:grpSp>
      <p:sp>
        <p:nvSpPr>
          <p:cNvPr id="20" name="Right Arrow 19">
            <a:extLst>
              <a:ext uri="{FF2B5EF4-FFF2-40B4-BE49-F238E27FC236}">
                <a16:creationId xmlns:a16="http://schemas.microsoft.com/office/drawing/2014/main" id="{F819C3FA-1808-D74A-B2F7-0A6D969DFF49}"/>
              </a:ext>
            </a:extLst>
          </p:cNvPr>
          <p:cNvSpPr/>
          <p:nvPr/>
        </p:nvSpPr>
        <p:spPr>
          <a:xfrm>
            <a:off x="4051623" y="2660859"/>
            <a:ext cx="815170" cy="2391478"/>
          </a:xfrm>
          <a:prstGeom prst="rightArrow">
            <a:avLst/>
          </a:prstGeom>
          <a:noFill/>
          <a:ln w="19050"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4364310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289F1-C04F-0441-A403-670E49667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GridMate</a:t>
            </a:r>
            <a:endParaRPr lang="en-US" dirty="0"/>
          </a:p>
        </p:txBody>
      </p:sp>
      <p:pic>
        <p:nvPicPr>
          <p:cNvPr id="6" name="Picture 2" descr="&#10;      Lumberyard network system layers&#10;    ">
            <a:extLst>
              <a:ext uri="{FF2B5EF4-FFF2-40B4-BE49-F238E27FC236}">
                <a16:creationId xmlns:a16="http://schemas.microsoft.com/office/drawing/2014/main" id="{CC0A7312-8171-464E-9446-87CA08E2CE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1" t="3644" r="3540" b="4331"/>
          <a:stretch/>
        </p:blipFill>
        <p:spPr bwMode="auto">
          <a:xfrm>
            <a:off x="6334665" y="1027906"/>
            <a:ext cx="5662602" cy="51008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AC0CD75-C20A-704E-AF9A-54478A72300B}"/>
              </a:ext>
            </a:extLst>
          </p:cNvPr>
          <p:cNvSpPr txBox="1"/>
          <p:nvPr/>
        </p:nvSpPr>
        <p:spPr>
          <a:xfrm>
            <a:off x="194733" y="2894825"/>
            <a:ext cx="59012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A library that enables you to easily add online features to your games on multiple operating systems and devices.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dirty="0" err="1"/>
              <a:t>GridMate</a:t>
            </a:r>
            <a:r>
              <a:rPr lang="en-US" dirty="0"/>
              <a:t> API library has two general categories: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network synchronization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online systems.</a:t>
            </a:r>
          </a:p>
        </p:txBody>
      </p:sp>
    </p:spTree>
    <p:extLst>
      <p:ext uri="{BB962C8B-B14F-4D97-AF65-F5344CB8AC3E}">
        <p14:creationId xmlns:p14="http://schemas.microsoft.com/office/powerpoint/2010/main" val="4152547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289F1-C04F-0441-A403-670E49667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GridMate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AC0CD75-C20A-704E-AF9A-54478A72300B}"/>
              </a:ext>
            </a:extLst>
          </p:cNvPr>
          <p:cNvSpPr txBox="1"/>
          <p:nvPr/>
        </p:nvSpPr>
        <p:spPr>
          <a:xfrm>
            <a:off x="533399" y="3130879"/>
            <a:ext cx="59012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A library that enables you to easily add online features to your games on multiple operating systems and devices.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dirty="0" err="1"/>
              <a:t>GridMate</a:t>
            </a:r>
            <a:r>
              <a:rPr lang="en-US" dirty="0"/>
              <a:t> API library has two general categories: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network synchronization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online systems.</a:t>
            </a:r>
          </a:p>
        </p:txBody>
      </p:sp>
      <p:pic>
        <p:nvPicPr>
          <p:cNvPr id="5" name="Picture 2" descr="&#10;        GridMate architecture&#10;      ">
            <a:extLst>
              <a:ext uri="{FF2B5EF4-FFF2-40B4-BE49-F238E27FC236}">
                <a16:creationId xmlns:a16="http://schemas.microsoft.com/office/drawing/2014/main" id="{C63F7BAC-2D7A-AF4B-A664-1C6DAA7B1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5243" y="201428"/>
            <a:ext cx="4630669" cy="64551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77096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289F1-C04F-0441-A403-670E49667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55" y="113770"/>
            <a:ext cx="5608781" cy="1010837"/>
          </a:xfrm>
        </p:spPr>
        <p:txBody>
          <a:bodyPr/>
          <a:lstStyle/>
          <a:p>
            <a:r>
              <a:rPr lang="en-US" dirty="0"/>
              <a:t>Network Layering</a:t>
            </a:r>
          </a:p>
        </p:txBody>
      </p:sp>
      <p:pic>
        <p:nvPicPr>
          <p:cNvPr id="6" name="Picture 2" descr="&#10;      Lumberyard network system layers&#10;    ">
            <a:extLst>
              <a:ext uri="{FF2B5EF4-FFF2-40B4-BE49-F238E27FC236}">
                <a16:creationId xmlns:a16="http://schemas.microsoft.com/office/drawing/2014/main" id="{CC0A7312-8171-464E-9446-87CA08E2CE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1" t="3644" r="3540" b="4331"/>
          <a:stretch/>
        </p:blipFill>
        <p:spPr bwMode="auto">
          <a:xfrm>
            <a:off x="8589032" y="221721"/>
            <a:ext cx="3261479" cy="29379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956BACA-B406-AF45-B6A8-A5971832F500}"/>
              </a:ext>
            </a:extLst>
          </p:cNvPr>
          <p:cNvGrpSpPr/>
          <p:nvPr/>
        </p:nvGrpSpPr>
        <p:grpSpPr>
          <a:xfrm>
            <a:off x="266045" y="3495747"/>
            <a:ext cx="2483556" cy="2237646"/>
            <a:chOff x="982133" y="3922887"/>
            <a:chExt cx="2483556" cy="223764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59A5847-EA76-3D4F-B947-C26866435197}"/>
                </a:ext>
              </a:extLst>
            </p:cNvPr>
            <p:cNvGrpSpPr/>
            <p:nvPr/>
          </p:nvGrpSpPr>
          <p:grpSpPr>
            <a:xfrm>
              <a:off x="982133" y="3922887"/>
              <a:ext cx="2483556" cy="1648179"/>
              <a:chOff x="1365955" y="3429000"/>
              <a:chExt cx="2483556" cy="1648179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D3A468B-430C-814A-AD0F-4B1ABC66E575}"/>
                  </a:ext>
                </a:extLst>
              </p:cNvPr>
              <p:cNvSpPr/>
              <p:nvPr/>
            </p:nvSpPr>
            <p:spPr>
              <a:xfrm>
                <a:off x="1365955" y="3429000"/>
                <a:ext cx="1490133" cy="144497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Game Entity</a:t>
                </a:r>
              </a:p>
            </p:txBody>
          </p:sp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3FEECBAD-EC3C-824C-8854-F24809425E8F}"/>
                  </a:ext>
                </a:extLst>
              </p:cNvPr>
              <p:cNvSpPr/>
              <p:nvPr/>
            </p:nvSpPr>
            <p:spPr>
              <a:xfrm>
                <a:off x="2111021" y="4524023"/>
                <a:ext cx="1738490" cy="553156"/>
              </a:xfrm>
              <a:prstGeom prst="roundRect">
                <a:avLst/>
              </a:prstGeom>
              <a:solidFill>
                <a:schemeClr val="bg2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NetBindingComponent</a:t>
                </a:r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506281D-1F1B-0E46-BB49-E51D3AF42E29}"/>
                </a:ext>
              </a:extLst>
            </p:cNvPr>
            <p:cNvSpPr txBox="1"/>
            <p:nvPr/>
          </p:nvSpPr>
          <p:spPr>
            <a:xfrm>
              <a:off x="1402606" y="5791201"/>
              <a:ext cx="18867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Secondary Replica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A3CB4E1-AAA3-6046-AD78-F377159F9C80}"/>
              </a:ext>
            </a:extLst>
          </p:cNvPr>
          <p:cNvGrpSpPr/>
          <p:nvPr/>
        </p:nvGrpSpPr>
        <p:grpSpPr>
          <a:xfrm>
            <a:off x="5837622" y="3828089"/>
            <a:ext cx="2483556" cy="2237646"/>
            <a:chOff x="982133" y="3922887"/>
            <a:chExt cx="2483556" cy="2237646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F7FE8229-ED20-FB40-84BA-1D98010F731B}"/>
                </a:ext>
              </a:extLst>
            </p:cNvPr>
            <p:cNvGrpSpPr/>
            <p:nvPr/>
          </p:nvGrpSpPr>
          <p:grpSpPr>
            <a:xfrm>
              <a:off x="982133" y="3922887"/>
              <a:ext cx="2483556" cy="1648179"/>
              <a:chOff x="1365955" y="3429000"/>
              <a:chExt cx="2483556" cy="1648179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A31E425C-BAF2-104F-8D14-A72B1ED00FD1}"/>
                  </a:ext>
                </a:extLst>
              </p:cNvPr>
              <p:cNvSpPr/>
              <p:nvPr/>
            </p:nvSpPr>
            <p:spPr>
              <a:xfrm>
                <a:off x="1365955" y="3429000"/>
                <a:ext cx="1490133" cy="144497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Game Entity</a:t>
                </a:r>
              </a:p>
            </p:txBody>
          </p: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7A560994-EF5C-5A4E-95A6-551961F603E2}"/>
                  </a:ext>
                </a:extLst>
              </p:cNvPr>
              <p:cNvSpPr/>
              <p:nvPr/>
            </p:nvSpPr>
            <p:spPr>
              <a:xfrm>
                <a:off x="2111021" y="4524023"/>
                <a:ext cx="1738490" cy="553156"/>
              </a:xfrm>
              <a:prstGeom prst="roundRect">
                <a:avLst/>
              </a:prstGeom>
              <a:solidFill>
                <a:schemeClr val="bg2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NetBindingComponent</a:t>
                </a: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47CDECD-DFCA-944F-A9E9-C9094B8C4F9A}"/>
                </a:ext>
              </a:extLst>
            </p:cNvPr>
            <p:cNvSpPr txBox="1"/>
            <p:nvPr/>
          </p:nvSpPr>
          <p:spPr>
            <a:xfrm>
              <a:off x="1402606" y="5791201"/>
              <a:ext cx="18867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Secondary Replica</a:t>
              </a: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6C81515-666B-DD40-A16B-8D0F533D8CF6}"/>
              </a:ext>
            </a:extLst>
          </p:cNvPr>
          <p:cNvSpPr/>
          <p:nvPr/>
        </p:nvSpPr>
        <p:spPr>
          <a:xfrm>
            <a:off x="3641423" y="1657158"/>
            <a:ext cx="1490133" cy="1444978"/>
          </a:xfrm>
          <a:prstGeom prst="rect">
            <a:avLst/>
          </a:prstGeom>
          <a:solidFill>
            <a:schemeClr val="accent5">
              <a:lumMod val="7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Game Entity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6F382C2-3612-1E48-8AAD-C2E244E0CA69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1880356" y="3219171"/>
            <a:ext cx="1625600" cy="1371599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5210831-5E3A-5D4F-9B91-039D931B7EB1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5255734" y="3219171"/>
            <a:ext cx="1326955" cy="608918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82730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F0EA8D8-F8D0-5843-A7B8-7E06CE87AABF}"/>
              </a:ext>
            </a:extLst>
          </p:cNvPr>
          <p:cNvGrpSpPr/>
          <p:nvPr/>
        </p:nvGrpSpPr>
        <p:grpSpPr>
          <a:xfrm>
            <a:off x="5077365" y="1287098"/>
            <a:ext cx="2381956" cy="3095598"/>
            <a:chOff x="2528711" y="1289219"/>
            <a:chExt cx="2381956" cy="309559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D2676B3-7D29-844D-982A-D257C1E21A61}"/>
                </a:ext>
              </a:extLst>
            </p:cNvPr>
            <p:cNvSpPr/>
            <p:nvPr/>
          </p:nvSpPr>
          <p:spPr>
            <a:xfrm>
              <a:off x="2528711" y="1640934"/>
              <a:ext cx="2381956" cy="27438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2225"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56DBC8D-BA73-9144-95C1-5CFC0DA0E24C}"/>
                </a:ext>
              </a:extLst>
            </p:cNvPr>
            <p:cNvSpPr txBox="1"/>
            <p:nvPr/>
          </p:nvSpPr>
          <p:spPr>
            <a:xfrm>
              <a:off x="2528711" y="1289219"/>
              <a:ext cx="6928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Node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E29E2DB-FB5F-E748-A160-151DEABFA04A}"/>
              </a:ext>
            </a:extLst>
          </p:cNvPr>
          <p:cNvGrpSpPr/>
          <p:nvPr/>
        </p:nvGrpSpPr>
        <p:grpSpPr>
          <a:xfrm>
            <a:off x="9556044" y="0"/>
            <a:ext cx="2381956" cy="3095598"/>
            <a:chOff x="8020755" y="13410"/>
            <a:chExt cx="2381956" cy="3095598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1A54621-D652-474A-BD85-23D7B58B5A43}"/>
                </a:ext>
              </a:extLst>
            </p:cNvPr>
            <p:cNvSpPr/>
            <p:nvPr/>
          </p:nvSpPr>
          <p:spPr>
            <a:xfrm>
              <a:off x="8020755" y="365125"/>
              <a:ext cx="2381956" cy="27438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2225"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FAF837B-9FEC-7C41-B5AD-55D8380C15FB}"/>
                </a:ext>
              </a:extLst>
            </p:cNvPr>
            <p:cNvSpPr txBox="1"/>
            <p:nvPr/>
          </p:nvSpPr>
          <p:spPr>
            <a:xfrm>
              <a:off x="8020755" y="13410"/>
              <a:ext cx="6928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Node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E393689-1674-9C4C-8E57-9DBDC1F256C6}"/>
              </a:ext>
            </a:extLst>
          </p:cNvPr>
          <p:cNvGrpSpPr/>
          <p:nvPr/>
        </p:nvGrpSpPr>
        <p:grpSpPr>
          <a:xfrm>
            <a:off x="8711475" y="3554227"/>
            <a:ext cx="2381956" cy="3095598"/>
            <a:chOff x="7176186" y="3567637"/>
            <a:chExt cx="2381956" cy="3095598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B7210D1-A8C6-8242-AEAB-5F935BD21160}"/>
                </a:ext>
              </a:extLst>
            </p:cNvPr>
            <p:cNvSpPr/>
            <p:nvPr/>
          </p:nvSpPr>
          <p:spPr>
            <a:xfrm>
              <a:off x="7176186" y="3919352"/>
              <a:ext cx="2381956" cy="27438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2225"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6D56A30-E336-3E47-B4D5-DD1D4FBB0844}"/>
                </a:ext>
              </a:extLst>
            </p:cNvPr>
            <p:cNvSpPr txBox="1"/>
            <p:nvPr/>
          </p:nvSpPr>
          <p:spPr>
            <a:xfrm>
              <a:off x="7176186" y="3567637"/>
              <a:ext cx="6928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Node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AFAE0AE-7858-6E41-9013-643873DF8CEB}"/>
              </a:ext>
            </a:extLst>
          </p:cNvPr>
          <p:cNvGrpSpPr/>
          <p:nvPr/>
        </p:nvGrpSpPr>
        <p:grpSpPr>
          <a:xfrm>
            <a:off x="5759492" y="578892"/>
            <a:ext cx="4436101" cy="5678816"/>
            <a:chOff x="4224203" y="592302"/>
            <a:chExt cx="4436101" cy="5678816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C53792C7-FB13-274D-B041-2750A65072CC}"/>
                </a:ext>
              </a:extLst>
            </p:cNvPr>
            <p:cNvSpPr/>
            <p:nvPr/>
          </p:nvSpPr>
          <p:spPr>
            <a:xfrm>
              <a:off x="4224203" y="1787147"/>
              <a:ext cx="1591656" cy="914400"/>
            </a:xfrm>
            <a:prstGeom prst="ellipse">
              <a:avLst/>
            </a:prstGeom>
            <a:solidFill>
              <a:srgbClr val="2EBBD5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Replica manager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5898-8A78-8E49-83EC-17F0796205BD}"/>
                </a:ext>
              </a:extLst>
            </p:cNvPr>
            <p:cNvSpPr/>
            <p:nvPr/>
          </p:nvSpPr>
          <p:spPr>
            <a:xfrm>
              <a:off x="7068648" y="592302"/>
              <a:ext cx="1591656" cy="914400"/>
            </a:xfrm>
            <a:prstGeom prst="ellipse">
              <a:avLst/>
            </a:prstGeom>
            <a:solidFill>
              <a:srgbClr val="2EBBD5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Replica manager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9A3B001-2D0C-E242-8357-189FD3B5F86F}"/>
                </a:ext>
              </a:extLst>
            </p:cNvPr>
            <p:cNvSpPr/>
            <p:nvPr/>
          </p:nvSpPr>
          <p:spPr>
            <a:xfrm>
              <a:off x="6202265" y="5356718"/>
              <a:ext cx="1591656" cy="914400"/>
            </a:xfrm>
            <a:prstGeom prst="ellipse">
              <a:avLst/>
            </a:prstGeom>
            <a:solidFill>
              <a:srgbClr val="2EBBD5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Replica manager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430623E-4574-8E4A-A72A-0BDD5111981D}"/>
              </a:ext>
            </a:extLst>
          </p:cNvPr>
          <p:cNvGrpSpPr/>
          <p:nvPr/>
        </p:nvGrpSpPr>
        <p:grpSpPr>
          <a:xfrm>
            <a:off x="5366135" y="3106887"/>
            <a:ext cx="1656202" cy="947477"/>
            <a:chOff x="2616162" y="2546734"/>
            <a:chExt cx="1656202" cy="947477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40DE6CC-47F4-2F44-AC80-41A2E2308C39}"/>
                </a:ext>
              </a:extLst>
            </p:cNvPr>
            <p:cNvSpPr/>
            <p:nvPr/>
          </p:nvSpPr>
          <p:spPr>
            <a:xfrm>
              <a:off x="2616162" y="2546734"/>
              <a:ext cx="1490133" cy="722489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Replica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2F9ECBA-748F-3947-87E1-14FD67B139A3}"/>
                </a:ext>
              </a:extLst>
            </p:cNvPr>
            <p:cNvSpPr txBox="1"/>
            <p:nvPr/>
          </p:nvSpPr>
          <p:spPr>
            <a:xfrm>
              <a:off x="3626033" y="3232601"/>
              <a:ext cx="6463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/>
                <a:t>Primary</a:t>
              </a:r>
              <a:endParaRPr lang="en-US" sz="1100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7775B64-C6C7-1F41-9281-6913F3DD77C1}"/>
              </a:ext>
            </a:extLst>
          </p:cNvPr>
          <p:cNvGrpSpPr/>
          <p:nvPr/>
        </p:nvGrpSpPr>
        <p:grpSpPr>
          <a:xfrm>
            <a:off x="9329210" y="4212405"/>
            <a:ext cx="1647366" cy="1015674"/>
            <a:chOff x="533899" y="4509908"/>
            <a:chExt cx="1647366" cy="101567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5F5AD29-F20A-C246-A73C-44AB1D577DF9}"/>
                </a:ext>
              </a:extLst>
            </p:cNvPr>
            <p:cNvSpPr/>
            <p:nvPr/>
          </p:nvSpPr>
          <p:spPr>
            <a:xfrm>
              <a:off x="533899" y="4509908"/>
              <a:ext cx="1490133" cy="72248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Replica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05687DE-FEA4-A34F-871C-2A74050DFEC1}"/>
                </a:ext>
              </a:extLst>
            </p:cNvPr>
            <p:cNvSpPr txBox="1"/>
            <p:nvPr/>
          </p:nvSpPr>
          <p:spPr>
            <a:xfrm>
              <a:off x="1400282" y="5263972"/>
              <a:ext cx="7809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Secondary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9535B47-45E5-B941-AE50-F5A1F44465C4}"/>
              </a:ext>
            </a:extLst>
          </p:cNvPr>
          <p:cNvGrpSpPr/>
          <p:nvPr/>
        </p:nvGrpSpPr>
        <p:grpSpPr>
          <a:xfrm>
            <a:off x="10088248" y="1645141"/>
            <a:ext cx="1669311" cy="1015674"/>
            <a:chOff x="533899" y="4509908"/>
            <a:chExt cx="1669311" cy="1015674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C00F90A-7349-4048-A293-815A8014963C}"/>
                </a:ext>
              </a:extLst>
            </p:cNvPr>
            <p:cNvSpPr/>
            <p:nvPr/>
          </p:nvSpPr>
          <p:spPr>
            <a:xfrm>
              <a:off x="533899" y="4509908"/>
              <a:ext cx="1490133" cy="72248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Replica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C22401A-C3CA-584F-A6D2-83C717E72063}"/>
                </a:ext>
              </a:extLst>
            </p:cNvPr>
            <p:cNvSpPr txBox="1"/>
            <p:nvPr/>
          </p:nvSpPr>
          <p:spPr>
            <a:xfrm>
              <a:off x="1422227" y="5263972"/>
              <a:ext cx="7809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Secondary</a:t>
              </a:r>
            </a:p>
          </p:txBody>
        </p:sp>
      </p:grpSp>
      <p:pic>
        <p:nvPicPr>
          <p:cNvPr id="39" name="Picture 2" descr="&#10;        GridMate architecture&#10;      ">
            <a:extLst>
              <a:ext uri="{FF2B5EF4-FFF2-40B4-BE49-F238E27FC236}">
                <a16:creationId xmlns:a16="http://schemas.microsoft.com/office/drawing/2014/main" id="{3D4C81C2-A1D4-3440-AB44-63DC7A786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544" y="1830571"/>
            <a:ext cx="3398211" cy="4737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744CB1C-FC1D-7D4F-9CDC-4DADE84D5498}"/>
              </a:ext>
            </a:extLst>
          </p:cNvPr>
          <p:cNvSpPr txBox="1"/>
          <p:nvPr/>
        </p:nvSpPr>
        <p:spPr>
          <a:xfrm>
            <a:off x="278786" y="120073"/>
            <a:ext cx="365683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Session: Network topology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Carrier:  Messaging via channel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Carrier: Low level socket &amp; drivers</a:t>
            </a:r>
          </a:p>
        </p:txBody>
      </p:sp>
    </p:spTree>
    <p:extLst>
      <p:ext uri="{BB962C8B-B14F-4D97-AF65-F5344CB8AC3E}">
        <p14:creationId xmlns:p14="http://schemas.microsoft.com/office/powerpoint/2010/main" val="3742124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8A1DCA-DD4B-954E-92EA-FA1BC72AE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4363" y="1294410"/>
            <a:ext cx="5076299" cy="46491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BDD836-D763-E448-9655-FB557E34F11D}"/>
              </a:ext>
            </a:extLst>
          </p:cNvPr>
          <p:cNvSpPr txBox="1"/>
          <p:nvPr/>
        </p:nvSpPr>
        <p:spPr>
          <a:xfrm>
            <a:off x="1009403" y="3218213"/>
            <a:ext cx="36906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What about large scale?</a:t>
            </a:r>
          </a:p>
        </p:txBody>
      </p:sp>
    </p:spTree>
    <p:extLst>
      <p:ext uri="{BB962C8B-B14F-4D97-AF65-F5344CB8AC3E}">
        <p14:creationId xmlns:p14="http://schemas.microsoft.com/office/powerpoint/2010/main" val="7907590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C92CE-AD39-6A4E-8D83-701080628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Interest Based Filtering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547D777-9EE8-2C48-A887-147236EE14EA}"/>
              </a:ext>
            </a:extLst>
          </p:cNvPr>
          <p:cNvSpPr/>
          <p:nvPr/>
        </p:nvSpPr>
        <p:spPr>
          <a:xfrm>
            <a:off x="5167784" y="1879599"/>
            <a:ext cx="1975555" cy="1128889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32799E58-BDE2-DF43-B9DA-EF97E9892291}"/>
              </a:ext>
            </a:extLst>
          </p:cNvPr>
          <p:cNvSpPr/>
          <p:nvPr/>
        </p:nvSpPr>
        <p:spPr>
          <a:xfrm>
            <a:off x="5122628" y="5417606"/>
            <a:ext cx="1202266" cy="60395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E8E3401-8529-8D4C-BF3F-7F43C6026A18}"/>
              </a:ext>
            </a:extLst>
          </p:cNvPr>
          <p:cNvCxnSpPr>
            <a:cxnSpLocks/>
            <a:stCxn id="4" idx="2"/>
            <a:endCxn id="21" idx="0"/>
          </p:cNvCxnSpPr>
          <p:nvPr/>
        </p:nvCxnSpPr>
        <p:spPr>
          <a:xfrm flipH="1">
            <a:off x="5723761" y="3008488"/>
            <a:ext cx="431801" cy="2409118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A18A33A5-35D5-FC4B-A8D9-1820BF1E2DF7}"/>
              </a:ext>
            </a:extLst>
          </p:cNvPr>
          <p:cNvSpPr/>
          <p:nvPr/>
        </p:nvSpPr>
        <p:spPr>
          <a:xfrm>
            <a:off x="6827471" y="4488656"/>
            <a:ext cx="1202266" cy="60395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E9994D3-6127-3D42-9851-ABCBE437AC54}"/>
              </a:ext>
            </a:extLst>
          </p:cNvPr>
          <p:cNvCxnSpPr>
            <a:cxnSpLocks/>
            <a:stCxn id="4" idx="2"/>
            <a:endCxn id="34" idx="0"/>
          </p:cNvCxnSpPr>
          <p:nvPr/>
        </p:nvCxnSpPr>
        <p:spPr>
          <a:xfrm>
            <a:off x="6155562" y="3008488"/>
            <a:ext cx="1273042" cy="1480168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4" name="Picture 2" descr="7 of the best strategy games you can play right now | WIRED UK">
            <a:extLst>
              <a:ext uri="{FF2B5EF4-FFF2-40B4-BE49-F238E27FC236}">
                <a16:creationId xmlns:a16="http://schemas.microsoft.com/office/drawing/2014/main" id="{54F7DECF-C8FE-B14E-B2AB-E801D5E984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316" y="1310564"/>
            <a:ext cx="3764551" cy="21175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6EF741E8-4CAA-434A-8B86-6413D5DB06C3}"/>
              </a:ext>
            </a:extLst>
          </p:cNvPr>
          <p:cNvGrpSpPr/>
          <p:nvPr/>
        </p:nvGrpSpPr>
        <p:grpSpPr>
          <a:xfrm>
            <a:off x="8145669" y="4488656"/>
            <a:ext cx="3764551" cy="2117560"/>
            <a:chOff x="8145669" y="4488656"/>
            <a:chExt cx="3764551" cy="2117560"/>
          </a:xfrm>
        </p:grpSpPr>
        <p:pic>
          <p:nvPicPr>
            <p:cNvPr id="41" name="Picture 2" descr="7 of the best strategy games you can play right now | WIRED UK">
              <a:extLst>
                <a:ext uri="{FF2B5EF4-FFF2-40B4-BE49-F238E27FC236}">
                  <a16:creationId xmlns:a16="http://schemas.microsoft.com/office/drawing/2014/main" id="{6E28591B-8DE1-224A-B77B-65B8691E4F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11200"/>
                      </a14:imgEffect>
                      <a14:imgEffect>
                        <a14:saturation sat="0"/>
                      </a14:imgEffect>
                      <a14:imgEffect>
                        <a14:brightnessContrast bright="4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45669" y="4488656"/>
              <a:ext cx="3764551" cy="211756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2" descr="7 of the best strategy games you can play right now | WIRED UK">
              <a:extLst>
                <a:ext uri="{FF2B5EF4-FFF2-40B4-BE49-F238E27FC236}">
                  <a16:creationId xmlns:a16="http://schemas.microsoft.com/office/drawing/2014/main" id="{4CFCCFEE-DAAD-424F-9291-9046055FA66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86" t="23661" r="4510" b="15565"/>
            <a:stretch/>
          </p:blipFill>
          <p:spPr bwMode="auto">
            <a:xfrm>
              <a:off x="10114023" y="4989689"/>
              <a:ext cx="1626421" cy="1286934"/>
            </a:xfrm>
            <a:prstGeom prst="rect">
              <a:avLst/>
            </a:prstGeom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E4E27561-E118-8043-952E-48C851819D45}"/>
              </a:ext>
            </a:extLst>
          </p:cNvPr>
          <p:cNvGrpSpPr/>
          <p:nvPr/>
        </p:nvGrpSpPr>
        <p:grpSpPr>
          <a:xfrm>
            <a:off x="978634" y="4379899"/>
            <a:ext cx="3764551" cy="2117560"/>
            <a:chOff x="978634" y="4379899"/>
            <a:chExt cx="3764551" cy="2117560"/>
          </a:xfrm>
        </p:grpSpPr>
        <p:pic>
          <p:nvPicPr>
            <p:cNvPr id="40" name="Picture 2" descr="7 of the best strategy games you can play right now | WIRED UK">
              <a:extLst>
                <a:ext uri="{FF2B5EF4-FFF2-40B4-BE49-F238E27FC236}">
                  <a16:creationId xmlns:a16="http://schemas.microsoft.com/office/drawing/2014/main" id="{3D5580A4-1971-E547-8A37-E8E66A622B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1200"/>
                      </a14:imgEffect>
                      <a14:imgEffect>
                        <a14:saturation sat="0"/>
                      </a14:imgEffect>
                      <a14:imgEffect>
                        <a14:brightnessContrast bright="4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8634" y="4379899"/>
              <a:ext cx="3764551" cy="211756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Picture 2" descr="7 of the best strategy games you can play right now | WIRED UK">
              <a:extLst>
                <a:ext uri="{FF2B5EF4-FFF2-40B4-BE49-F238E27FC236}">
                  <a16:creationId xmlns:a16="http://schemas.microsoft.com/office/drawing/2014/main" id="{C8427496-478E-734B-B942-7F7677839CF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874" t="17530" r="44545" b="21479"/>
            <a:stretch/>
          </p:blipFill>
          <p:spPr bwMode="auto">
            <a:xfrm>
              <a:off x="1332089" y="4730044"/>
              <a:ext cx="1715911" cy="1291518"/>
            </a:xfrm>
            <a:prstGeom prst="rect">
              <a:avLst/>
            </a:prstGeom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04551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6F15D-3114-8846-8693-BE2FF4328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368" y="156215"/>
            <a:ext cx="10515600" cy="940903"/>
          </a:xfrm>
        </p:spPr>
        <p:txBody>
          <a:bodyPr/>
          <a:lstStyle/>
          <a:p>
            <a:r>
              <a:rPr lang="en-US" dirty="0"/>
              <a:t>Interest Based Filtering</a:t>
            </a:r>
          </a:p>
        </p:txBody>
      </p:sp>
      <p:pic>
        <p:nvPicPr>
          <p:cNvPr id="4100" name="Picture 4" descr="&#10;        Interest manager, clients, and replicas&#10;      ">
            <a:extLst>
              <a:ext uri="{FF2B5EF4-FFF2-40B4-BE49-F238E27FC236}">
                <a16:creationId xmlns:a16="http://schemas.microsoft.com/office/drawing/2014/main" id="{50933AB9-C159-5440-BB7D-3B021EE40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499" y="1571390"/>
            <a:ext cx="6046845" cy="16754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0A1CB48-52F9-DC43-99C3-6BCD90FE53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9779" y="218040"/>
            <a:ext cx="2690658" cy="2303048"/>
          </a:xfrm>
          <a:prstGeom prst="rect">
            <a:avLst/>
          </a:prstGeom>
        </p:spPr>
      </p:pic>
      <p:pic>
        <p:nvPicPr>
          <p:cNvPr id="4098" name="Picture 2" descr="&#10;        Replica manager and interest manager&#10;      ">
            <a:extLst>
              <a:ext uri="{FF2B5EF4-FFF2-40B4-BE49-F238E27FC236}">
                <a16:creationId xmlns:a16="http://schemas.microsoft.com/office/drawing/2014/main" id="{5E2C4343-411F-8B4D-8E15-7B627F370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2422" y="3650284"/>
            <a:ext cx="3119739" cy="30340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B00E505-DF33-7F47-8E19-C5D9D8E01FF5}"/>
              </a:ext>
            </a:extLst>
          </p:cNvPr>
          <p:cNvSpPr txBox="1"/>
          <p:nvPr/>
        </p:nvSpPr>
        <p:spPr>
          <a:xfrm>
            <a:off x="417499" y="3611162"/>
            <a:ext cx="40967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1" dirty="0">
                <a:solidFill>
                  <a:srgbClr val="16191F"/>
                </a:solidFill>
                <a:effectLst/>
                <a:latin typeface="Amazon Ember"/>
              </a:rPr>
              <a:t>“interest-based filtering of networked entities in your own application”</a:t>
            </a:r>
            <a:endParaRPr lang="en-US" i="1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8559F4E-7BB2-6B4D-B676-626E640C2BFF}"/>
              </a:ext>
            </a:extLst>
          </p:cNvPr>
          <p:cNvGrpSpPr/>
          <p:nvPr/>
        </p:nvGrpSpPr>
        <p:grpSpPr>
          <a:xfrm>
            <a:off x="8889650" y="4579162"/>
            <a:ext cx="3030915" cy="1704890"/>
            <a:chOff x="8145669" y="4488656"/>
            <a:chExt cx="3764551" cy="2117560"/>
          </a:xfrm>
        </p:grpSpPr>
        <p:pic>
          <p:nvPicPr>
            <p:cNvPr id="22" name="Picture 2" descr="7 of the best strategy games you can play right now | WIRED UK">
              <a:extLst>
                <a:ext uri="{FF2B5EF4-FFF2-40B4-BE49-F238E27FC236}">
                  <a16:creationId xmlns:a16="http://schemas.microsoft.com/office/drawing/2014/main" id="{AFF1BB72-DE0D-ED4C-A78D-B2799244FC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11200"/>
                      </a14:imgEffect>
                      <a14:imgEffect>
                        <a14:saturation sat="0"/>
                      </a14:imgEffect>
                      <a14:imgEffect>
                        <a14:brightnessContrast bright="4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45669" y="4488656"/>
              <a:ext cx="3764551" cy="211756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" descr="7 of the best strategy games you can play right now | WIRED UK">
              <a:extLst>
                <a:ext uri="{FF2B5EF4-FFF2-40B4-BE49-F238E27FC236}">
                  <a16:creationId xmlns:a16="http://schemas.microsoft.com/office/drawing/2014/main" id="{603378EC-317F-D449-A88E-1D7D20717CC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86" t="23661" r="4510" b="15565"/>
            <a:stretch/>
          </p:blipFill>
          <p:spPr bwMode="auto">
            <a:xfrm>
              <a:off x="10114023" y="4989689"/>
              <a:ext cx="1626421" cy="1286934"/>
            </a:xfrm>
            <a:prstGeom prst="rect">
              <a:avLst/>
            </a:prstGeom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6CBE39C8-D4B4-F949-95B3-1026C590F3B3}"/>
              </a:ext>
            </a:extLst>
          </p:cNvPr>
          <p:cNvSpPr txBox="1"/>
          <p:nvPr/>
        </p:nvSpPr>
        <p:spPr>
          <a:xfrm>
            <a:off x="417499" y="4520889"/>
            <a:ext cx="409675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b="0" i="1">
                <a:solidFill>
                  <a:srgbClr val="16191F"/>
                </a:solidFill>
                <a:effectLst/>
                <a:latin typeface="Amazon Ember"/>
              </a:defRPr>
            </a:lvl1pPr>
          </a:lstStyle>
          <a:p>
            <a:r>
              <a:rPr lang="en-US" dirty="0"/>
              <a:t>interest manager…”control which replicas are broadcast to which peers and under what conditions”</a:t>
            </a:r>
          </a:p>
        </p:txBody>
      </p:sp>
    </p:spTree>
    <p:extLst>
      <p:ext uri="{BB962C8B-B14F-4D97-AF65-F5344CB8AC3E}">
        <p14:creationId xmlns:p14="http://schemas.microsoft.com/office/powerpoint/2010/main" val="985596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&#10;        Interest manager, clients, and replicas&#10;      ">
            <a:extLst>
              <a:ext uri="{FF2B5EF4-FFF2-40B4-BE49-F238E27FC236}">
                <a16:creationId xmlns:a16="http://schemas.microsoft.com/office/drawing/2014/main" id="{50933AB9-C159-5440-BB7D-3B021EE40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562" y="2166781"/>
            <a:ext cx="5029158" cy="13934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B00E505-DF33-7F47-8E19-C5D9D8E01FF5}"/>
              </a:ext>
            </a:extLst>
          </p:cNvPr>
          <p:cNvSpPr txBox="1"/>
          <p:nvPr/>
        </p:nvSpPr>
        <p:spPr>
          <a:xfrm>
            <a:off x="570562" y="4344608"/>
            <a:ext cx="1004276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Attribute</a:t>
            </a:r>
            <a:r>
              <a:rPr lang="en-US" sz="2400" dirty="0"/>
              <a:t>: Location and bounds</a:t>
            </a:r>
          </a:p>
          <a:p>
            <a:endParaRPr lang="en-US" sz="2400" dirty="0"/>
          </a:p>
          <a:p>
            <a:r>
              <a:rPr lang="en-US" sz="2400" b="1" dirty="0"/>
              <a:t>Rule</a:t>
            </a:r>
            <a:r>
              <a:rPr lang="en-US" sz="2400" dirty="0"/>
              <a:t>: a geometrical volume that your client considers in its vicinity of interest.</a:t>
            </a:r>
          </a:p>
          <a:p>
            <a:endParaRPr lang="en-US" sz="2400" dirty="0"/>
          </a:p>
          <a:p>
            <a:r>
              <a:rPr lang="en-US" sz="2400" b="1" dirty="0" err="1"/>
              <a:t>RuleHandler</a:t>
            </a:r>
            <a:r>
              <a:rPr lang="en-US" sz="2400" dirty="0"/>
              <a:t>: smart spatial matching among these spatial objects.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8559F4E-7BB2-6B4D-B676-626E640C2BFF}"/>
              </a:ext>
            </a:extLst>
          </p:cNvPr>
          <p:cNvGrpSpPr/>
          <p:nvPr/>
        </p:nvGrpSpPr>
        <p:grpSpPr>
          <a:xfrm>
            <a:off x="7303168" y="365125"/>
            <a:ext cx="4479944" cy="2498391"/>
            <a:chOff x="8145669" y="4488656"/>
            <a:chExt cx="3764551" cy="2117560"/>
          </a:xfrm>
        </p:grpSpPr>
        <p:pic>
          <p:nvPicPr>
            <p:cNvPr id="22" name="Picture 2" descr="7 of the best strategy games you can play right now | WIRED UK">
              <a:extLst>
                <a:ext uri="{FF2B5EF4-FFF2-40B4-BE49-F238E27FC236}">
                  <a16:creationId xmlns:a16="http://schemas.microsoft.com/office/drawing/2014/main" id="{AFF1BB72-DE0D-ED4C-A78D-B2799244FC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11200"/>
                      </a14:imgEffect>
                      <a14:imgEffect>
                        <a14:saturation sat="0"/>
                      </a14:imgEffect>
                      <a14:imgEffect>
                        <a14:brightnessContrast bright="4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45669" y="4488656"/>
              <a:ext cx="3764551" cy="211756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" descr="7 of the best strategy games you can play right now | WIRED UK">
              <a:extLst>
                <a:ext uri="{FF2B5EF4-FFF2-40B4-BE49-F238E27FC236}">
                  <a16:creationId xmlns:a16="http://schemas.microsoft.com/office/drawing/2014/main" id="{603378EC-317F-D449-A88E-1D7D20717CC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86" t="23661" r="4510" b="15565"/>
            <a:stretch/>
          </p:blipFill>
          <p:spPr bwMode="auto">
            <a:xfrm>
              <a:off x="10114023" y="4989689"/>
              <a:ext cx="1626421" cy="1286934"/>
            </a:xfrm>
            <a:prstGeom prst="rect">
              <a:avLst/>
            </a:prstGeom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21E642D7-A490-8640-BAF2-503C2C1CE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368" y="156215"/>
            <a:ext cx="10515600" cy="940903"/>
          </a:xfrm>
        </p:spPr>
        <p:txBody>
          <a:bodyPr/>
          <a:lstStyle/>
          <a:p>
            <a:r>
              <a:rPr lang="en-US" dirty="0"/>
              <a:t>Interest Based Filtering</a:t>
            </a:r>
          </a:p>
        </p:txBody>
      </p:sp>
    </p:spTree>
    <p:extLst>
      <p:ext uri="{BB962C8B-B14F-4D97-AF65-F5344CB8AC3E}">
        <p14:creationId xmlns:p14="http://schemas.microsoft.com/office/powerpoint/2010/main" val="37460248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8CB850A-9C45-DB45-AF09-86F6EC0ACA1A}"/>
              </a:ext>
            </a:extLst>
          </p:cNvPr>
          <p:cNvGrpSpPr/>
          <p:nvPr/>
        </p:nvGrpSpPr>
        <p:grpSpPr>
          <a:xfrm>
            <a:off x="5462377" y="1287098"/>
            <a:ext cx="2381956" cy="3095598"/>
            <a:chOff x="2528711" y="1289219"/>
            <a:chExt cx="2381956" cy="309559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18E1F93-BB30-544D-8052-489A1662869B}"/>
                </a:ext>
              </a:extLst>
            </p:cNvPr>
            <p:cNvSpPr/>
            <p:nvPr/>
          </p:nvSpPr>
          <p:spPr>
            <a:xfrm>
              <a:off x="2528711" y="1640934"/>
              <a:ext cx="2381956" cy="27438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2225"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32658F0-6BBC-8847-8A04-A3F46063DC5D}"/>
                </a:ext>
              </a:extLst>
            </p:cNvPr>
            <p:cNvSpPr txBox="1"/>
            <p:nvPr/>
          </p:nvSpPr>
          <p:spPr>
            <a:xfrm>
              <a:off x="2528711" y="1289219"/>
              <a:ext cx="6928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Node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6517756-AB3F-5B40-A8CD-8A918E133BB8}"/>
              </a:ext>
            </a:extLst>
          </p:cNvPr>
          <p:cNvGrpSpPr/>
          <p:nvPr/>
        </p:nvGrpSpPr>
        <p:grpSpPr>
          <a:xfrm>
            <a:off x="9556044" y="0"/>
            <a:ext cx="2381956" cy="3095598"/>
            <a:chOff x="8020755" y="13410"/>
            <a:chExt cx="2381956" cy="309559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9DA82D4-610A-5A4B-858C-996737AC9851}"/>
                </a:ext>
              </a:extLst>
            </p:cNvPr>
            <p:cNvSpPr/>
            <p:nvPr/>
          </p:nvSpPr>
          <p:spPr>
            <a:xfrm>
              <a:off x="8020755" y="365125"/>
              <a:ext cx="2381956" cy="27438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2225"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CA916F5-DF11-BC4A-B56E-1FCAF3252461}"/>
                </a:ext>
              </a:extLst>
            </p:cNvPr>
            <p:cNvSpPr txBox="1"/>
            <p:nvPr/>
          </p:nvSpPr>
          <p:spPr>
            <a:xfrm>
              <a:off x="8020755" y="13410"/>
              <a:ext cx="6928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Node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747FD541-F65F-6042-894D-02458AC00294}"/>
              </a:ext>
            </a:extLst>
          </p:cNvPr>
          <p:cNvGrpSpPr/>
          <p:nvPr/>
        </p:nvGrpSpPr>
        <p:grpSpPr>
          <a:xfrm>
            <a:off x="8711475" y="3554227"/>
            <a:ext cx="2381956" cy="3095598"/>
            <a:chOff x="7176186" y="3567637"/>
            <a:chExt cx="2381956" cy="309559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29C178F-943D-B94A-8F94-A1FF791537CF}"/>
                </a:ext>
              </a:extLst>
            </p:cNvPr>
            <p:cNvSpPr/>
            <p:nvPr/>
          </p:nvSpPr>
          <p:spPr>
            <a:xfrm>
              <a:off x="7176186" y="3919352"/>
              <a:ext cx="2381956" cy="27438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2225"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DB143E9-B612-5A49-97FF-4E20EC891F46}"/>
                </a:ext>
              </a:extLst>
            </p:cNvPr>
            <p:cNvSpPr txBox="1"/>
            <p:nvPr/>
          </p:nvSpPr>
          <p:spPr>
            <a:xfrm>
              <a:off x="7176186" y="3567637"/>
              <a:ext cx="6928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Node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DF874CF-1F9F-1644-A729-321631A82E87}"/>
              </a:ext>
            </a:extLst>
          </p:cNvPr>
          <p:cNvGrpSpPr/>
          <p:nvPr/>
        </p:nvGrpSpPr>
        <p:grpSpPr>
          <a:xfrm>
            <a:off x="7074673" y="623005"/>
            <a:ext cx="3384578" cy="5665872"/>
            <a:chOff x="4938842" y="625715"/>
            <a:chExt cx="3384578" cy="5665872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B24B21B-456C-B142-84B9-E03BA701CF24}"/>
                </a:ext>
              </a:extLst>
            </p:cNvPr>
            <p:cNvSpPr/>
            <p:nvPr/>
          </p:nvSpPr>
          <p:spPr>
            <a:xfrm>
              <a:off x="4938842" y="1913140"/>
              <a:ext cx="1591656" cy="914400"/>
            </a:xfrm>
            <a:prstGeom prst="ellipse">
              <a:avLst/>
            </a:prstGeom>
            <a:solidFill>
              <a:srgbClr val="2EBBD5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Replica &amp; interest managers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CC363EE-628E-1444-8A70-F3AEBA895E98}"/>
                </a:ext>
              </a:extLst>
            </p:cNvPr>
            <p:cNvSpPr/>
            <p:nvPr/>
          </p:nvSpPr>
          <p:spPr>
            <a:xfrm>
              <a:off x="6731764" y="625715"/>
              <a:ext cx="1591656" cy="914400"/>
            </a:xfrm>
            <a:prstGeom prst="ellipse">
              <a:avLst/>
            </a:prstGeom>
            <a:solidFill>
              <a:srgbClr val="2EBBD5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Replica &amp; interest managers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A3288D2-500E-1347-B850-3D0311373663}"/>
                </a:ext>
              </a:extLst>
            </p:cNvPr>
            <p:cNvSpPr/>
            <p:nvPr/>
          </p:nvSpPr>
          <p:spPr>
            <a:xfrm>
              <a:off x="5782496" y="5377187"/>
              <a:ext cx="1591656" cy="914400"/>
            </a:xfrm>
            <a:prstGeom prst="ellipse">
              <a:avLst/>
            </a:prstGeom>
            <a:solidFill>
              <a:srgbClr val="2EBBD5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Replica &amp; interest managers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88A29E6-D17D-AF44-A138-1FB4408C5000}"/>
              </a:ext>
            </a:extLst>
          </p:cNvPr>
          <p:cNvGrpSpPr/>
          <p:nvPr/>
        </p:nvGrpSpPr>
        <p:grpSpPr>
          <a:xfrm>
            <a:off x="5751147" y="3106887"/>
            <a:ext cx="1656202" cy="947477"/>
            <a:chOff x="2616162" y="2546734"/>
            <a:chExt cx="1656202" cy="947477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2E569FA-6D20-6B47-8636-7CDABD94A2C2}"/>
                </a:ext>
              </a:extLst>
            </p:cNvPr>
            <p:cNvSpPr/>
            <p:nvPr/>
          </p:nvSpPr>
          <p:spPr>
            <a:xfrm>
              <a:off x="2616162" y="2546734"/>
              <a:ext cx="1490133" cy="722489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Replica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2269540-4265-AA4D-8C19-EEB2359B6564}"/>
                </a:ext>
              </a:extLst>
            </p:cNvPr>
            <p:cNvSpPr txBox="1"/>
            <p:nvPr/>
          </p:nvSpPr>
          <p:spPr>
            <a:xfrm>
              <a:off x="3626033" y="3232601"/>
              <a:ext cx="6463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/>
                <a:t>Primary</a:t>
              </a:r>
              <a:endParaRPr lang="en-US" sz="1100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DE3CCF9-2F39-1242-8946-C267F0997625}"/>
              </a:ext>
            </a:extLst>
          </p:cNvPr>
          <p:cNvGrpSpPr/>
          <p:nvPr/>
        </p:nvGrpSpPr>
        <p:grpSpPr>
          <a:xfrm>
            <a:off x="9329210" y="4212405"/>
            <a:ext cx="1647366" cy="1015674"/>
            <a:chOff x="533899" y="4509908"/>
            <a:chExt cx="1647366" cy="1015674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B634A5F-84BC-D543-BAC9-7E4C23F7B9D1}"/>
                </a:ext>
              </a:extLst>
            </p:cNvPr>
            <p:cNvSpPr/>
            <p:nvPr/>
          </p:nvSpPr>
          <p:spPr>
            <a:xfrm>
              <a:off x="533899" y="4509908"/>
              <a:ext cx="1490133" cy="72248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Replica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37C3279-D9AC-DB4D-B36E-66BD94E27CD3}"/>
                </a:ext>
              </a:extLst>
            </p:cNvPr>
            <p:cNvSpPr txBox="1"/>
            <p:nvPr/>
          </p:nvSpPr>
          <p:spPr>
            <a:xfrm>
              <a:off x="1400282" y="5263972"/>
              <a:ext cx="7809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Secondary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BDFC5F2-CB30-3C4B-86D7-84B57A886538}"/>
              </a:ext>
            </a:extLst>
          </p:cNvPr>
          <p:cNvGrpSpPr/>
          <p:nvPr/>
        </p:nvGrpSpPr>
        <p:grpSpPr>
          <a:xfrm>
            <a:off x="10088248" y="1645141"/>
            <a:ext cx="1669311" cy="1015674"/>
            <a:chOff x="533899" y="4509908"/>
            <a:chExt cx="1669311" cy="1015674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6EADA2F-E791-B84D-A06E-2857D3CF07EB}"/>
                </a:ext>
              </a:extLst>
            </p:cNvPr>
            <p:cNvSpPr/>
            <p:nvPr/>
          </p:nvSpPr>
          <p:spPr>
            <a:xfrm>
              <a:off x="533899" y="4509908"/>
              <a:ext cx="1490133" cy="72248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Replica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60EB146-4981-AB49-9D07-9C4F9BD31716}"/>
                </a:ext>
              </a:extLst>
            </p:cNvPr>
            <p:cNvSpPr txBox="1"/>
            <p:nvPr/>
          </p:nvSpPr>
          <p:spPr>
            <a:xfrm>
              <a:off x="1422227" y="5263972"/>
              <a:ext cx="7809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Secondary</a:t>
              </a:r>
            </a:p>
          </p:txBody>
        </p:sp>
      </p:grpSp>
      <p:pic>
        <p:nvPicPr>
          <p:cNvPr id="8194" name="Picture 2" descr="&#10;        Proximity Interest attribute in the Entity Inspector&#10;      ">
            <a:extLst>
              <a:ext uri="{FF2B5EF4-FFF2-40B4-BE49-F238E27FC236}">
                <a16:creationId xmlns:a16="http://schemas.microsoft.com/office/drawing/2014/main" id="{D9535317-3093-AE44-B302-E6A862F274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58" y="743276"/>
            <a:ext cx="3009900" cy="3086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ight Arrow 26">
            <a:extLst>
              <a:ext uri="{FF2B5EF4-FFF2-40B4-BE49-F238E27FC236}">
                <a16:creationId xmlns:a16="http://schemas.microsoft.com/office/drawing/2014/main" id="{061D9FE2-5F24-854F-B0B0-550E39A838F3}"/>
              </a:ext>
            </a:extLst>
          </p:cNvPr>
          <p:cNvSpPr/>
          <p:nvPr/>
        </p:nvSpPr>
        <p:spPr>
          <a:xfrm>
            <a:off x="3825211" y="2660815"/>
            <a:ext cx="815170" cy="2391478"/>
          </a:xfrm>
          <a:prstGeom prst="rightArrow">
            <a:avLst/>
          </a:prstGeom>
          <a:noFill/>
          <a:ln w="19050"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9AE8D0A-10A7-284C-9BDC-44CA72F056AC}"/>
              </a:ext>
            </a:extLst>
          </p:cNvPr>
          <p:cNvGrpSpPr/>
          <p:nvPr/>
        </p:nvGrpSpPr>
        <p:grpSpPr>
          <a:xfrm>
            <a:off x="1098569" y="4280504"/>
            <a:ext cx="2209538" cy="2369321"/>
            <a:chOff x="1098569" y="4280504"/>
            <a:chExt cx="2209538" cy="2369321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2A5A764-EA6F-EB45-8AF6-B94285CB39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98569" y="4737704"/>
              <a:ext cx="1010613" cy="1551173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E2E9DDCF-E898-334E-9683-9A71C4735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2450441" y="4280504"/>
              <a:ext cx="712740" cy="1093973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F2A2959-2A11-E84C-8D9D-B9513E5353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2595367" y="5555852"/>
              <a:ext cx="712740" cy="10939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01135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47907-3DF6-D24B-9771-AEE81F3F0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964" y="395208"/>
            <a:ext cx="10515600" cy="1325563"/>
          </a:xfrm>
        </p:spPr>
        <p:txBody>
          <a:bodyPr/>
          <a:lstStyle/>
          <a:p>
            <a:r>
              <a:rPr lang="en-US" dirty="0"/>
              <a:t>Game Dev</a:t>
            </a:r>
          </a:p>
        </p:txBody>
      </p:sp>
      <p:pic>
        <p:nvPicPr>
          <p:cNvPr id="4098" name="Picture 2" descr="&#10;            The default Lumberyard Editor layout.&#10;         ">
            <a:extLst>
              <a:ext uri="{FF2B5EF4-FFF2-40B4-BE49-F238E27FC236}">
                <a16:creationId xmlns:a16="http://schemas.microsoft.com/office/drawing/2014/main" id="{1F1ADE42-DAC5-F549-9601-FD9A5638CA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0528" y="1316117"/>
            <a:ext cx="7031744" cy="46748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ABCDCE-C8EC-0D43-8BA3-20023A8F4AD1}"/>
              </a:ext>
            </a:extLst>
          </p:cNvPr>
          <p:cNvSpPr txBox="1"/>
          <p:nvPr/>
        </p:nvSpPr>
        <p:spPr>
          <a:xfrm>
            <a:off x="6825672" y="6185793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https://docs.aws.amazon.com/lumberyard/latest/welcomeguide/wg-editor.html</a:t>
            </a:r>
            <a:endParaRPr lang="en-US" sz="1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58F8D9-9C1F-584C-94A2-3E51285A73AE}"/>
              </a:ext>
            </a:extLst>
          </p:cNvPr>
          <p:cNvSpPr txBox="1"/>
          <p:nvPr/>
        </p:nvSpPr>
        <p:spPr>
          <a:xfrm>
            <a:off x="6586597" y="946785"/>
            <a:ext cx="2539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Lumberyard Game Editor</a:t>
            </a:r>
          </a:p>
        </p:txBody>
      </p:sp>
    </p:spTree>
    <p:extLst>
      <p:ext uri="{BB962C8B-B14F-4D97-AF65-F5344CB8AC3E}">
        <p14:creationId xmlns:p14="http://schemas.microsoft.com/office/powerpoint/2010/main" val="642262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2" descr="&#10;      Lumberyard network system layers&#10;    ">
            <a:extLst>
              <a:ext uri="{FF2B5EF4-FFF2-40B4-BE49-F238E27FC236}">
                <a16:creationId xmlns:a16="http://schemas.microsoft.com/office/drawing/2014/main" id="{437517AB-A5A5-C044-9C86-C07ABABB76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1" t="3644" r="3540" b="4331"/>
          <a:stretch/>
        </p:blipFill>
        <p:spPr bwMode="auto">
          <a:xfrm>
            <a:off x="8342206" y="550561"/>
            <a:ext cx="3195433" cy="28784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CEAFB71E-C530-9F4F-8458-DECDFF46AA82}"/>
              </a:ext>
            </a:extLst>
          </p:cNvPr>
          <p:cNvSpPr/>
          <p:nvPr/>
        </p:nvSpPr>
        <p:spPr>
          <a:xfrm>
            <a:off x="1551796" y="550561"/>
            <a:ext cx="1662512" cy="1460710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 w="222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APP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3036E255-BE11-AF4E-A6CF-ABF69F186533}"/>
              </a:ext>
            </a:extLst>
          </p:cNvPr>
          <p:cNvSpPr/>
          <p:nvPr/>
        </p:nvSpPr>
        <p:spPr>
          <a:xfrm>
            <a:off x="1183072" y="2334369"/>
            <a:ext cx="6298533" cy="962526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22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APP Hosting (</a:t>
            </a:r>
            <a:r>
              <a:rPr lang="en-US" dirty="0" err="1">
                <a:solidFill>
                  <a:schemeClr val="tx1"/>
                </a:solidFill>
              </a:rPr>
              <a:t>托管平台</a:t>
            </a:r>
            <a:r>
              <a:rPr lang="zh-CN" altLang="en-US" dirty="0">
                <a:solidFill>
                  <a:schemeClr val="tx1"/>
                </a:solidFill>
              </a:rPr>
              <a:t>）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D95CFC2A-4F85-DC42-9D2C-6FC7B5087F34}"/>
              </a:ext>
            </a:extLst>
          </p:cNvPr>
          <p:cNvSpPr/>
          <p:nvPr/>
        </p:nvSpPr>
        <p:spPr>
          <a:xfrm>
            <a:off x="1144874" y="4048618"/>
            <a:ext cx="1913022" cy="2318083"/>
          </a:xfrm>
          <a:prstGeom prst="round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BE6EC660-8018-7042-B1B9-02822771B4C7}"/>
              </a:ext>
            </a:extLst>
          </p:cNvPr>
          <p:cNvSpPr/>
          <p:nvPr/>
        </p:nvSpPr>
        <p:spPr>
          <a:xfrm>
            <a:off x="3330611" y="4048618"/>
            <a:ext cx="1913022" cy="2318083"/>
          </a:xfrm>
          <a:prstGeom prst="round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31996794-5E75-4A4E-8F1B-5A22DD002986}"/>
              </a:ext>
            </a:extLst>
          </p:cNvPr>
          <p:cNvSpPr/>
          <p:nvPr/>
        </p:nvSpPr>
        <p:spPr>
          <a:xfrm>
            <a:off x="5530385" y="4048618"/>
            <a:ext cx="1913022" cy="2318083"/>
          </a:xfrm>
          <a:prstGeom prst="round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7A52FF88-4266-0442-B54D-94A43E091A9B}"/>
              </a:ext>
            </a:extLst>
          </p:cNvPr>
          <p:cNvSpPr/>
          <p:nvPr/>
        </p:nvSpPr>
        <p:spPr>
          <a:xfrm>
            <a:off x="4287122" y="2689051"/>
            <a:ext cx="1387644" cy="51334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222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GridMate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B7C1376-07C7-CA44-A4C6-A4F3BBCD08C9}"/>
              </a:ext>
            </a:extLst>
          </p:cNvPr>
          <p:cNvGrpSpPr/>
          <p:nvPr/>
        </p:nvGrpSpPr>
        <p:grpSpPr>
          <a:xfrm>
            <a:off x="1421797" y="4361439"/>
            <a:ext cx="5782886" cy="1732047"/>
            <a:chOff x="649901" y="4660232"/>
            <a:chExt cx="5782886" cy="1732047"/>
          </a:xfrm>
        </p:grpSpPr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EDE924B9-AB90-EA40-9CAA-53FB853A4B67}"/>
                </a:ext>
              </a:extLst>
            </p:cNvPr>
            <p:cNvSpPr/>
            <p:nvPr/>
          </p:nvSpPr>
          <p:spPr>
            <a:xfrm>
              <a:off x="649901" y="4660232"/>
              <a:ext cx="982383" cy="567490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data</a:t>
              </a:r>
            </a:p>
          </p:txBody>
        </p:sp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id="{2D8F8891-17B2-E149-9A4E-C942DB47A2E8}"/>
                </a:ext>
              </a:extLst>
            </p:cNvPr>
            <p:cNvSpPr/>
            <p:nvPr/>
          </p:nvSpPr>
          <p:spPr>
            <a:xfrm>
              <a:off x="2804456" y="5936080"/>
              <a:ext cx="717787" cy="456199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22225"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data</a:t>
              </a:r>
            </a:p>
          </p:txBody>
        </p:sp>
        <p:sp>
          <p:nvSpPr>
            <p:cNvPr id="45" name="Rounded Rectangle 44">
              <a:extLst>
                <a:ext uri="{FF2B5EF4-FFF2-40B4-BE49-F238E27FC236}">
                  <a16:creationId xmlns:a16="http://schemas.microsoft.com/office/drawing/2014/main" id="{B8261E90-89B2-F94D-83B1-3A07074CEB74}"/>
                </a:ext>
              </a:extLst>
            </p:cNvPr>
            <p:cNvSpPr/>
            <p:nvPr/>
          </p:nvSpPr>
          <p:spPr>
            <a:xfrm>
              <a:off x="5715000" y="4674519"/>
              <a:ext cx="717787" cy="456199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22225"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data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AF60261-E3C1-E543-99E0-A85BB9A43CA7}"/>
              </a:ext>
            </a:extLst>
          </p:cNvPr>
          <p:cNvGrpSpPr/>
          <p:nvPr/>
        </p:nvGrpSpPr>
        <p:grpSpPr>
          <a:xfrm>
            <a:off x="2622901" y="1180090"/>
            <a:ext cx="2602537" cy="1460710"/>
            <a:chOff x="1851005" y="1478883"/>
            <a:chExt cx="2602537" cy="1460710"/>
          </a:xfrm>
        </p:grpSpPr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40EA12C2-C8D6-D142-A595-83B8CBB6B5D3}"/>
                </a:ext>
              </a:extLst>
            </p:cNvPr>
            <p:cNvSpPr/>
            <p:nvPr/>
          </p:nvSpPr>
          <p:spPr>
            <a:xfrm>
              <a:off x="2169891" y="1969169"/>
              <a:ext cx="982383" cy="567490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data</a:t>
              </a:r>
            </a:p>
          </p:txBody>
        </p: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0DDD9C9D-F2A0-DC47-97D3-8B45BD36BDEB}"/>
                </a:ext>
              </a:extLst>
            </p:cNvPr>
            <p:cNvSpPr/>
            <p:nvPr/>
          </p:nvSpPr>
          <p:spPr>
            <a:xfrm>
              <a:off x="3036066" y="1741069"/>
              <a:ext cx="717787" cy="456199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data</a:t>
              </a:r>
            </a:p>
          </p:txBody>
        </p:sp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C9681530-FFD1-B54E-9E1E-E7E9D5106DDC}"/>
                </a:ext>
              </a:extLst>
            </p:cNvPr>
            <p:cNvSpPr/>
            <p:nvPr/>
          </p:nvSpPr>
          <p:spPr>
            <a:xfrm>
              <a:off x="3443135" y="2081464"/>
              <a:ext cx="717787" cy="456199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data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226C55F-F750-6947-B92C-963A13F7CDC6}"/>
                </a:ext>
              </a:extLst>
            </p:cNvPr>
            <p:cNvSpPr/>
            <p:nvPr/>
          </p:nvSpPr>
          <p:spPr>
            <a:xfrm>
              <a:off x="1851005" y="1478883"/>
              <a:ext cx="2602537" cy="1460710"/>
            </a:xfrm>
            <a:prstGeom prst="ellipse">
              <a:avLst/>
            </a:prstGeom>
            <a:noFill/>
            <a:ln w="22225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2681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4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BC6F71-61DA-EA41-889D-5201B7B7A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899" y="1433689"/>
            <a:ext cx="4738986" cy="36801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67E536-D02B-A84B-98B6-BFC57DDD0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0293" y="1738489"/>
            <a:ext cx="4781561" cy="32173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2C1A533A-0F59-1543-901B-116021FBA77D}"/>
              </a:ext>
            </a:extLst>
          </p:cNvPr>
          <p:cNvSpPr/>
          <p:nvPr/>
        </p:nvSpPr>
        <p:spPr>
          <a:xfrm>
            <a:off x="5386660" y="2957688"/>
            <a:ext cx="1659457" cy="778934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Open Source</a:t>
            </a:r>
          </a:p>
        </p:txBody>
      </p:sp>
      <p:pic>
        <p:nvPicPr>
          <p:cNvPr id="1026" name="Picture 2" descr="CryEngine - Wikipedia">
            <a:extLst>
              <a:ext uri="{FF2B5EF4-FFF2-40B4-BE49-F238E27FC236}">
                <a16:creationId xmlns:a16="http://schemas.microsoft.com/office/drawing/2014/main" id="{7676EB42-F2FD-1C47-8233-0C844B7994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1924" y="450183"/>
            <a:ext cx="2388059" cy="11519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5172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FC614-170D-FB40-AF12-71053D0C2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Single-player vs Multiple-players</a:t>
            </a:r>
          </a:p>
        </p:txBody>
      </p:sp>
      <p:pic>
        <p:nvPicPr>
          <p:cNvPr id="2052" name="Picture 4" descr="Block Puzzle Brick 1010 Free - Puzzledom - Google Play 上的应用">
            <a:extLst>
              <a:ext uri="{FF2B5EF4-FFF2-40B4-BE49-F238E27FC236}">
                <a16:creationId xmlns:a16="http://schemas.microsoft.com/office/drawing/2014/main" id="{2FF22914-D022-3A4F-90FC-3DE3B5E1D3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864" y="2394282"/>
            <a:ext cx="3576053" cy="35760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Throwing Knives Continue To Dominate Battlefield V">
            <a:extLst>
              <a:ext uri="{FF2B5EF4-FFF2-40B4-BE49-F238E27FC236}">
                <a16:creationId xmlns:a16="http://schemas.microsoft.com/office/drawing/2014/main" id="{EED8F746-1B68-3248-8695-F879C2258B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3136" y="2394282"/>
            <a:ext cx="6096000" cy="3429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8997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5B6F17D-D2B8-8747-AC0B-0253C5EE3C37}"/>
              </a:ext>
            </a:extLst>
          </p:cNvPr>
          <p:cNvSpPr txBox="1"/>
          <p:nvPr/>
        </p:nvSpPr>
        <p:spPr>
          <a:xfrm>
            <a:off x="7698205" y="4298375"/>
            <a:ext cx="44937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1" dirty="0">
                <a:solidFill>
                  <a:srgbClr val="16191F"/>
                </a:solidFill>
                <a:effectLst/>
                <a:latin typeface="Amazon Ember"/>
              </a:rPr>
              <a:t>“You have now created a server authoritative sphere entity that enables changes to the sphere to replicate over the network.”</a:t>
            </a:r>
            <a:endParaRPr lang="en-US" i="1" dirty="0"/>
          </a:p>
        </p:txBody>
      </p:sp>
      <p:pic>
        <p:nvPicPr>
          <p:cNvPr id="3074" name="Picture 2" descr="&#10;            Ensure that the At rest initially property is&#10;              unchecked&#10;          ">
            <a:extLst>
              <a:ext uri="{FF2B5EF4-FFF2-40B4-BE49-F238E27FC236}">
                <a16:creationId xmlns:a16="http://schemas.microsoft.com/office/drawing/2014/main" id="{442EF9C4-2D19-AE4A-8903-4DE0233099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571" y="1051068"/>
            <a:ext cx="3862136" cy="51463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3E5099E-6291-594F-8E9E-9A5D37D68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3531" y="2496431"/>
            <a:ext cx="5751095" cy="41047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68659787-9D4A-E24E-A540-BE92F74C5030}"/>
              </a:ext>
            </a:extLst>
          </p:cNvPr>
          <p:cNvGrpSpPr/>
          <p:nvPr/>
        </p:nvGrpSpPr>
        <p:grpSpPr>
          <a:xfrm>
            <a:off x="8786748" y="360947"/>
            <a:ext cx="2209538" cy="2369321"/>
            <a:chOff x="1098569" y="4280504"/>
            <a:chExt cx="2209538" cy="236932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3E1EB80-8A30-654A-BF39-52DEB55705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98569" y="4737704"/>
              <a:ext cx="1010613" cy="1551173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94711FF-FAA9-E949-B56E-19E5695AAB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grayscl/>
            </a:blip>
            <a:stretch>
              <a:fillRect/>
            </a:stretch>
          </p:blipFill>
          <p:spPr>
            <a:xfrm>
              <a:off x="2450441" y="4280504"/>
              <a:ext cx="712740" cy="1093973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F2C290C-BF4A-4541-99F9-E7540FAA3F9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grayscl/>
            </a:blip>
            <a:stretch>
              <a:fillRect/>
            </a:stretch>
          </p:blipFill>
          <p:spPr>
            <a:xfrm>
              <a:off x="2595367" y="5555852"/>
              <a:ext cx="712740" cy="1093973"/>
            </a:xfrm>
            <a:prstGeom prst="rect">
              <a:avLst/>
            </a:prstGeom>
          </p:spPr>
        </p:pic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2A1A4186-B74F-2F4F-89B7-C9B071EB1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16" y="187322"/>
            <a:ext cx="10515600" cy="641405"/>
          </a:xfrm>
        </p:spPr>
        <p:txBody>
          <a:bodyPr>
            <a:normAutofit fontScale="90000"/>
          </a:bodyPr>
          <a:lstStyle/>
          <a:p>
            <a:r>
              <a:rPr lang="en-US" dirty="0"/>
              <a:t>Multiple-players</a:t>
            </a:r>
          </a:p>
        </p:txBody>
      </p:sp>
    </p:spTree>
    <p:extLst>
      <p:ext uri="{BB962C8B-B14F-4D97-AF65-F5344CB8AC3E}">
        <p14:creationId xmlns:p14="http://schemas.microsoft.com/office/powerpoint/2010/main" val="55202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C92CE-AD39-6A4E-8D83-701080628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38" y="123913"/>
            <a:ext cx="10515600" cy="1325563"/>
          </a:xfrm>
        </p:spPr>
        <p:txBody>
          <a:bodyPr/>
          <a:lstStyle/>
          <a:p>
            <a:r>
              <a:rPr lang="en-US" dirty="0"/>
              <a:t>Client-Server vs Server-Server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547D777-9EE8-2C48-A887-147236EE14EA}"/>
              </a:ext>
            </a:extLst>
          </p:cNvPr>
          <p:cNvSpPr/>
          <p:nvPr/>
        </p:nvSpPr>
        <p:spPr>
          <a:xfrm>
            <a:off x="1919405" y="1907822"/>
            <a:ext cx="1975555" cy="1128889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8B0B059-2873-054C-8EF3-40EFF46C7482}"/>
              </a:ext>
            </a:extLst>
          </p:cNvPr>
          <p:cNvSpPr/>
          <p:nvPr/>
        </p:nvSpPr>
        <p:spPr>
          <a:xfrm>
            <a:off x="405738" y="4368801"/>
            <a:ext cx="1202266" cy="60395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6D5669A-E8EF-FD4B-870C-B092A9FC0663}"/>
              </a:ext>
            </a:extLst>
          </p:cNvPr>
          <p:cNvSpPr/>
          <p:nvPr/>
        </p:nvSpPr>
        <p:spPr>
          <a:xfrm>
            <a:off x="1999897" y="5616046"/>
            <a:ext cx="1202266" cy="60395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9A5DEC3-2136-E541-9EA2-AAB2C73B3DA5}"/>
              </a:ext>
            </a:extLst>
          </p:cNvPr>
          <p:cNvSpPr/>
          <p:nvPr/>
        </p:nvSpPr>
        <p:spPr>
          <a:xfrm>
            <a:off x="4647174" y="4270023"/>
            <a:ext cx="1202266" cy="60395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306E971-E6B1-F249-AE8C-43A949A0933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flipH="1">
            <a:off x="1006871" y="3036711"/>
            <a:ext cx="1900312" cy="1332090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170602B-6E20-F641-B87C-B9379D264F2E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2601030" y="3036711"/>
            <a:ext cx="306153" cy="2579335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8F9BFFB-73F8-4147-A9C0-75BE10572B60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>
            <a:off x="2907183" y="3036711"/>
            <a:ext cx="2341124" cy="1233312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F3F42E70-3FBC-494E-B5A3-ED43E976A073}"/>
              </a:ext>
            </a:extLst>
          </p:cNvPr>
          <p:cNvGrpSpPr/>
          <p:nvPr/>
        </p:nvGrpSpPr>
        <p:grpSpPr>
          <a:xfrm>
            <a:off x="7799656" y="2795499"/>
            <a:ext cx="3739575" cy="2312723"/>
            <a:chOff x="7799656" y="2795499"/>
            <a:chExt cx="3739575" cy="2312723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1A4C3AAF-4127-654E-BD1D-11CF55B7BEF0}"/>
                </a:ext>
              </a:extLst>
            </p:cNvPr>
            <p:cNvSpPr/>
            <p:nvPr/>
          </p:nvSpPr>
          <p:spPr>
            <a:xfrm>
              <a:off x="7799656" y="4504266"/>
              <a:ext cx="1333056" cy="603956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Server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6165373-879B-3F46-8EDA-A4D642254080}"/>
                </a:ext>
              </a:extLst>
            </p:cNvPr>
            <p:cNvSpPr/>
            <p:nvPr/>
          </p:nvSpPr>
          <p:spPr>
            <a:xfrm>
              <a:off x="7799656" y="2795499"/>
              <a:ext cx="1333056" cy="603956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Server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E2A35A15-5BE6-944C-B86C-4B747D430D9A}"/>
                </a:ext>
              </a:extLst>
            </p:cNvPr>
            <p:cNvSpPr/>
            <p:nvPr/>
          </p:nvSpPr>
          <p:spPr>
            <a:xfrm>
              <a:off x="10206175" y="4504266"/>
              <a:ext cx="1333056" cy="603956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Server</a:t>
              </a: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7114B32E-9A41-9243-90B9-C0178DF5FB05}"/>
                </a:ext>
              </a:extLst>
            </p:cNvPr>
            <p:cNvSpPr/>
            <p:nvPr/>
          </p:nvSpPr>
          <p:spPr>
            <a:xfrm>
              <a:off x="10206175" y="2795499"/>
              <a:ext cx="1333056" cy="603956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Server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3DDB13F3-7EA6-6542-9A18-E46F7B650A7A}"/>
                </a:ext>
              </a:extLst>
            </p:cNvPr>
            <p:cNvCxnSpPr>
              <a:cxnSpLocks/>
              <a:stCxn id="12" idx="2"/>
              <a:endCxn id="9" idx="0"/>
            </p:cNvCxnSpPr>
            <p:nvPr/>
          </p:nvCxnSpPr>
          <p:spPr>
            <a:xfrm flipH="1">
              <a:off x="8466184" y="3399455"/>
              <a:ext cx="2406519" cy="1104811"/>
            </a:xfrm>
            <a:prstGeom prst="straightConnector1">
              <a:avLst/>
            </a:prstGeom>
            <a:ln w="22225">
              <a:solidFill>
                <a:schemeClr val="bg1">
                  <a:lumMod val="50000"/>
                </a:schemeClr>
              </a:solidFill>
              <a:prstDash val="sysDot"/>
              <a:headEnd type="none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E02A3E38-2FD3-9742-BBF6-2D079123E2EF}"/>
                </a:ext>
              </a:extLst>
            </p:cNvPr>
            <p:cNvCxnSpPr>
              <a:cxnSpLocks/>
              <a:stCxn id="10" idx="2"/>
              <a:endCxn id="11" idx="0"/>
            </p:cNvCxnSpPr>
            <p:nvPr/>
          </p:nvCxnSpPr>
          <p:spPr>
            <a:xfrm>
              <a:off x="8466184" y="3399455"/>
              <a:ext cx="2406519" cy="1104811"/>
            </a:xfrm>
            <a:prstGeom prst="straightConnector1">
              <a:avLst/>
            </a:prstGeom>
            <a:ln w="22225">
              <a:solidFill>
                <a:schemeClr val="bg1">
                  <a:lumMod val="50000"/>
                </a:schemeClr>
              </a:solidFill>
              <a:prstDash val="sysDot"/>
              <a:headEnd type="none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E4C9DD80-4442-AE46-AA33-0C64819D4EE6}"/>
                </a:ext>
              </a:extLst>
            </p:cNvPr>
            <p:cNvCxnSpPr>
              <a:cxnSpLocks/>
              <a:stCxn id="9" idx="0"/>
              <a:endCxn id="10" idx="2"/>
            </p:cNvCxnSpPr>
            <p:nvPr/>
          </p:nvCxnSpPr>
          <p:spPr>
            <a:xfrm flipV="1">
              <a:off x="8466184" y="3399455"/>
              <a:ext cx="0" cy="1104811"/>
            </a:xfrm>
            <a:prstGeom prst="straightConnector1">
              <a:avLst/>
            </a:prstGeom>
            <a:ln w="22225">
              <a:solidFill>
                <a:schemeClr val="bg1">
                  <a:lumMod val="50000"/>
                </a:schemeClr>
              </a:solidFill>
              <a:prstDash val="sysDot"/>
              <a:headEnd type="none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BD2C91BD-A8C1-DF43-A2F9-A34A363D16BC}"/>
                </a:ext>
              </a:extLst>
            </p:cNvPr>
            <p:cNvCxnSpPr>
              <a:cxnSpLocks/>
              <a:stCxn id="11" idx="0"/>
              <a:endCxn id="12" idx="2"/>
            </p:cNvCxnSpPr>
            <p:nvPr/>
          </p:nvCxnSpPr>
          <p:spPr>
            <a:xfrm flipV="1">
              <a:off x="10872703" y="3399455"/>
              <a:ext cx="0" cy="1104811"/>
            </a:xfrm>
            <a:prstGeom prst="straightConnector1">
              <a:avLst/>
            </a:prstGeom>
            <a:ln w="22225">
              <a:solidFill>
                <a:schemeClr val="bg1">
                  <a:lumMod val="50000"/>
                </a:schemeClr>
              </a:solidFill>
              <a:prstDash val="sysDot"/>
              <a:headEnd type="none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462F1E1D-3BD7-A648-846C-30597EA506A4}"/>
                </a:ext>
              </a:extLst>
            </p:cNvPr>
            <p:cNvCxnSpPr>
              <a:cxnSpLocks/>
              <a:stCxn id="10" idx="3"/>
              <a:endCxn id="12" idx="1"/>
            </p:cNvCxnSpPr>
            <p:nvPr/>
          </p:nvCxnSpPr>
          <p:spPr>
            <a:xfrm>
              <a:off x="9132712" y="3097477"/>
              <a:ext cx="1073463" cy="0"/>
            </a:xfrm>
            <a:prstGeom prst="straightConnector1">
              <a:avLst/>
            </a:prstGeom>
            <a:ln w="22225">
              <a:solidFill>
                <a:schemeClr val="bg1">
                  <a:lumMod val="50000"/>
                </a:schemeClr>
              </a:solidFill>
              <a:prstDash val="sysDot"/>
              <a:headEnd type="none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EA961D81-72FA-B645-B587-AFE7C03DA2C6}"/>
                </a:ext>
              </a:extLst>
            </p:cNvPr>
            <p:cNvCxnSpPr>
              <a:cxnSpLocks/>
              <a:stCxn id="9" idx="3"/>
              <a:endCxn id="11" idx="1"/>
            </p:cNvCxnSpPr>
            <p:nvPr/>
          </p:nvCxnSpPr>
          <p:spPr>
            <a:xfrm>
              <a:off x="9132712" y="4806244"/>
              <a:ext cx="1073463" cy="0"/>
            </a:xfrm>
            <a:prstGeom prst="straightConnector1">
              <a:avLst/>
            </a:prstGeom>
            <a:ln w="22225">
              <a:solidFill>
                <a:schemeClr val="bg1">
                  <a:lumMod val="50000"/>
                </a:schemeClr>
              </a:solidFill>
              <a:prstDash val="sysDot"/>
              <a:headEnd type="none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04F01C12-B63B-8D48-99F2-AD4B3880334A}"/>
              </a:ext>
            </a:extLst>
          </p:cNvPr>
          <p:cNvSpPr txBox="1"/>
          <p:nvPr/>
        </p:nvSpPr>
        <p:spPr>
          <a:xfrm>
            <a:off x="4492974" y="1253798"/>
            <a:ext cx="4623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“Server Authoritative” vs “Client authoritative”</a:t>
            </a:r>
          </a:p>
        </p:txBody>
      </p:sp>
    </p:spTree>
    <p:extLst>
      <p:ext uri="{BB962C8B-B14F-4D97-AF65-F5344CB8AC3E}">
        <p14:creationId xmlns:p14="http://schemas.microsoft.com/office/powerpoint/2010/main" val="3901953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B0BA0-05D1-0942-90A4-A76263E45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804" y="229658"/>
            <a:ext cx="10515600" cy="1325563"/>
          </a:xfrm>
        </p:spPr>
        <p:txBody>
          <a:bodyPr/>
          <a:lstStyle/>
          <a:p>
            <a:r>
              <a:rPr lang="ja-JP" altLang="en-US"/>
              <a:t>状态同步</a:t>
            </a:r>
            <a:r>
              <a:rPr lang="en-US" altLang="ja-JP" dirty="0"/>
              <a:t> vs </a:t>
            </a:r>
            <a:r>
              <a:rPr lang="ja-JP" altLang="en-US"/>
              <a:t>帧同步</a:t>
            </a:r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3EEC001-1787-8E4C-BDBA-D277EE959E2D}"/>
              </a:ext>
            </a:extLst>
          </p:cNvPr>
          <p:cNvSpPr/>
          <p:nvPr/>
        </p:nvSpPr>
        <p:spPr>
          <a:xfrm>
            <a:off x="1919405" y="1907822"/>
            <a:ext cx="1975555" cy="1128889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A5A8567-FD19-674D-9A21-200E51252F60}"/>
              </a:ext>
            </a:extLst>
          </p:cNvPr>
          <p:cNvSpPr/>
          <p:nvPr/>
        </p:nvSpPr>
        <p:spPr>
          <a:xfrm>
            <a:off x="281467" y="4670779"/>
            <a:ext cx="1202266" cy="60395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D90583C-C65B-A24B-BB8D-C4053A607FCF}"/>
              </a:ext>
            </a:extLst>
          </p:cNvPr>
          <p:cNvSpPr/>
          <p:nvPr/>
        </p:nvSpPr>
        <p:spPr>
          <a:xfrm>
            <a:off x="2806636" y="5912937"/>
            <a:ext cx="1202266" cy="60395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647A4BD-6CEA-E34C-AF14-B186EE0453C3}"/>
              </a:ext>
            </a:extLst>
          </p:cNvPr>
          <p:cNvSpPr/>
          <p:nvPr/>
        </p:nvSpPr>
        <p:spPr>
          <a:xfrm>
            <a:off x="3490962" y="4223458"/>
            <a:ext cx="1202266" cy="60395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46FA9C44-6B9C-2F48-86C3-3EFA3815DEBE}"/>
              </a:ext>
            </a:extLst>
          </p:cNvPr>
          <p:cNvGrpSpPr/>
          <p:nvPr/>
        </p:nvGrpSpPr>
        <p:grpSpPr>
          <a:xfrm>
            <a:off x="145276" y="3036711"/>
            <a:ext cx="2761907" cy="1634068"/>
            <a:chOff x="145276" y="3036711"/>
            <a:chExt cx="2761907" cy="1634068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6389E1F-9F9D-8C49-AC5A-458010C48830}"/>
                </a:ext>
              </a:extLst>
            </p:cNvPr>
            <p:cNvCxnSpPr>
              <a:stCxn id="6" idx="0"/>
              <a:endCxn id="4" idx="2"/>
            </p:cNvCxnSpPr>
            <p:nvPr/>
          </p:nvCxnSpPr>
          <p:spPr>
            <a:xfrm flipV="1">
              <a:off x="882600" y="3036711"/>
              <a:ext cx="2024583" cy="1634068"/>
            </a:xfrm>
            <a:prstGeom prst="straightConnector1">
              <a:avLst/>
            </a:prstGeom>
            <a:ln w="22225">
              <a:solidFill>
                <a:schemeClr val="bg1">
                  <a:lumMod val="50000"/>
                </a:schemeClr>
              </a:solidFill>
              <a:prstDash val="sysDot"/>
              <a:headEnd type="none" w="lg" len="lg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AA7B76B-8A5A-244D-B833-637F9684D51C}"/>
                </a:ext>
              </a:extLst>
            </p:cNvPr>
            <p:cNvSpPr txBox="1"/>
            <p:nvPr/>
          </p:nvSpPr>
          <p:spPr>
            <a:xfrm>
              <a:off x="145276" y="3312257"/>
              <a:ext cx="2101666" cy="369332"/>
            </a:xfrm>
            <a:prstGeom prst="rect">
              <a:avLst/>
            </a:prstGeom>
            <a:solidFill>
              <a:schemeClr val="bg1">
                <a:alpha val="66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Action (“A” hits “B”)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D8CBE3B-7621-E844-9D6A-17C53B95E68F}"/>
              </a:ext>
            </a:extLst>
          </p:cNvPr>
          <p:cNvGrpSpPr/>
          <p:nvPr/>
        </p:nvGrpSpPr>
        <p:grpSpPr>
          <a:xfrm>
            <a:off x="1338487" y="3036711"/>
            <a:ext cx="4018020" cy="2876226"/>
            <a:chOff x="1338487" y="3036711"/>
            <a:chExt cx="4018020" cy="2876226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15E9460A-A75B-A24A-80CC-546A639FE184}"/>
                </a:ext>
              </a:extLst>
            </p:cNvPr>
            <p:cNvCxnSpPr>
              <a:cxnSpLocks/>
              <a:stCxn id="4" idx="2"/>
              <a:endCxn id="7" idx="0"/>
            </p:cNvCxnSpPr>
            <p:nvPr/>
          </p:nvCxnSpPr>
          <p:spPr>
            <a:xfrm>
              <a:off x="2907183" y="3036711"/>
              <a:ext cx="500586" cy="2876226"/>
            </a:xfrm>
            <a:prstGeom prst="straightConnector1">
              <a:avLst/>
            </a:prstGeom>
            <a:ln w="22225">
              <a:solidFill>
                <a:schemeClr val="bg1">
                  <a:lumMod val="50000"/>
                </a:schemeClr>
              </a:solidFill>
              <a:prstDash val="sysDot"/>
              <a:headEnd type="none" w="lg" len="lg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0515FE5D-2B53-F84F-8E44-E025514826D6}"/>
                </a:ext>
              </a:extLst>
            </p:cNvPr>
            <p:cNvCxnSpPr>
              <a:cxnSpLocks/>
              <a:stCxn id="4" idx="2"/>
              <a:endCxn id="8" idx="0"/>
            </p:cNvCxnSpPr>
            <p:nvPr/>
          </p:nvCxnSpPr>
          <p:spPr>
            <a:xfrm>
              <a:off x="2907183" y="3036711"/>
              <a:ext cx="1184912" cy="1186747"/>
            </a:xfrm>
            <a:prstGeom prst="straightConnector1">
              <a:avLst/>
            </a:prstGeom>
            <a:ln w="22225">
              <a:solidFill>
                <a:schemeClr val="bg1">
                  <a:lumMod val="50000"/>
                </a:schemeClr>
              </a:solidFill>
              <a:prstDash val="sysDot"/>
              <a:headEnd type="none" w="lg" len="lg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04CE8EB-C914-6D4E-ADB5-50CAB7412277}"/>
                </a:ext>
              </a:extLst>
            </p:cNvPr>
            <p:cNvSpPr txBox="1"/>
            <p:nvPr/>
          </p:nvSpPr>
          <p:spPr>
            <a:xfrm>
              <a:off x="3407769" y="5434951"/>
              <a:ext cx="1696875" cy="369332"/>
            </a:xfrm>
            <a:prstGeom prst="rect">
              <a:avLst/>
            </a:prstGeom>
            <a:solidFill>
              <a:schemeClr val="bg1">
                <a:alpha val="66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5">
                      <a:lumMod val="75000"/>
                    </a:schemeClr>
                  </a:solidFill>
                </a:rPr>
                <a:t>State (“B” dead)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3E40F04-8164-B640-8F11-0E02FEC3537C}"/>
                </a:ext>
              </a:extLst>
            </p:cNvPr>
            <p:cNvSpPr txBox="1"/>
            <p:nvPr/>
          </p:nvSpPr>
          <p:spPr>
            <a:xfrm>
              <a:off x="3659632" y="3284741"/>
              <a:ext cx="1696875" cy="369332"/>
            </a:xfrm>
            <a:prstGeom prst="rect">
              <a:avLst/>
            </a:prstGeom>
            <a:solidFill>
              <a:schemeClr val="bg1">
                <a:alpha val="66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5">
                      <a:lumMod val="75000"/>
                    </a:schemeClr>
                  </a:solidFill>
                </a:rPr>
                <a:t>State (“B” dead)</a:t>
              </a:r>
              <a:endParaRPr lang="en-US" dirty="0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75F066D-8187-FB4E-BC82-39203498A4C5}"/>
                </a:ext>
              </a:extLst>
            </p:cNvPr>
            <p:cNvSpPr txBox="1"/>
            <p:nvPr/>
          </p:nvSpPr>
          <p:spPr>
            <a:xfrm>
              <a:off x="1464667" y="4441147"/>
              <a:ext cx="1696875" cy="369332"/>
            </a:xfrm>
            <a:prstGeom prst="rect">
              <a:avLst/>
            </a:prstGeom>
            <a:solidFill>
              <a:schemeClr val="bg1">
                <a:alpha val="66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5">
                      <a:lumMod val="75000"/>
                    </a:schemeClr>
                  </a:solidFill>
                </a:rPr>
                <a:t>State (“B” dead)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D2C043C7-C2D8-C74B-94AB-BE0F4F8B748F}"/>
                </a:ext>
              </a:extLst>
            </p:cNvPr>
            <p:cNvCxnSpPr>
              <a:cxnSpLocks/>
              <a:stCxn id="4" idx="2"/>
            </p:cNvCxnSpPr>
            <p:nvPr/>
          </p:nvCxnSpPr>
          <p:spPr>
            <a:xfrm flipH="1">
              <a:off x="1338487" y="3036711"/>
              <a:ext cx="1568696" cy="1634068"/>
            </a:xfrm>
            <a:prstGeom prst="straightConnector1">
              <a:avLst/>
            </a:prstGeom>
            <a:ln w="22225">
              <a:solidFill>
                <a:schemeClr val="bg1">
                  <a:lumMod val="50000"/>
                </a:schemeClr>
              </a:solidFill>
              <a:prstDash val="sysDot"/>
              <a:headEnd type="none" w="lg" len="lg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472FDF3-26A1-DD48-A6F9-D4121C6D2023}"/>
              </a:ext>
            </a:extLst>
          </p:cNvPr>
          <p:cNvGrpSpPr/>
          <p:nvPr/>
        </p:nvGrpSpPr>
        <p:grpSpPr>
          <a:xfrm>
            <a:off x="6940856" y="1907822"/>
            <a:ext cx="4411761" cy="4609071"/>
            <a:chOff x="6940856" y="1907822"/>
            <a:chExt cx="4411761" cy="4609071"/>
          </a:xfrm>
        </p:grpSpPr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id="{FF840574-361D-6648-9F77-B32919212688}"/>
                </a:ext>
              </a:extLst>
            </p:cNvPr>
            <p:cNvSpPr/>
            <p:nvPr/>
          </p:nvSpPr>
          <p:spPr>
            <a:xfrm>
              <a:off x="8578794" y="1907822"/>
              <a:ext cx="1975555" cy="1128889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Server</a:t>
              </a:r>
            </a:p>
          </p:txBody>
        </p:sp>
        <p:sp>
          <p:nvSpPr>
            <p:cNvPr id="45" name="Rounded Rectangle 44">
              <a:extLst>
                <a:ext uri="{FF2B5EF4-FFF2-40B4-BE49-F238E27FC236}">
                  <a16:creationId xmlns:a16="http://schemas.microsoft.com/office/drawing/2014/main" id="{DF0E81F2-D10B-304E-A25C-63B728373608}"/>
                </a:ext>
              </a:extLst>
            </p:cNvPr>
            <p:cNvSpPr/>
            <p:nvPr/>
          </p:nvSpPr>
          <p:spPr>
            <a:xfrm>
              <a:off x="6940856" y="4670779"/>
              <a:ext cx="1202266" cy="603956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Client</a:t>
              </a:r>
            </a:p>
          </p:txBody>
        </p:sp>
        <p:sp>
          <p:nvSpPr>
            <p:cNvPr id="46" name="Rounded Rectangle 45">
              <a:extLst>
                <a:ext uri="{FF2B5EF4-FFF2-40B4-BE49-F238E27FC236}">
                  <a16:creationId xmlns:a16="http://schemas.microsoft.com/office/drawing/2014/main" id="{DFD00B9A-2ABC-E144-97E1-3DCF49DAFD27}"/>
                </a:ext>
              </a:extLst>
            </p:cNvPr>
            <p:cNvSpPr/>
            <p:nvPr/>
          </p:nvSpPr>
          <p:spPr>
            <a:xfrm>
              <a:off x="9466025" y="5912937"/>
              <a:ext cx="1202266" cy="603956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Client</a:t>
              </a:r>
            </a:p>
          </p:txBody>
        </p:sp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1D0A2BA9-CE47-5A46-8EDD-90F92CD8CD53}"/>
                </a:ext>
              </a:extLst>
            </p:cNvPr>
            <p:cNvSpPr/>
            <p:nvPr/>
          </p:nvSpPr>
          <p:spPr>
            <a:xfrm>
              <a:off x="10150351" y="4223458"/>
              <a:ext cx="1202266" cy="603956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Client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DE26A7F6-9EBB-9C44-8FFF-B6623F53C2E5}"/>
              </a:ext>
            </a:extLst>
          </p:cNvPr>
          <p:cNvGrpSpPr/>
          <p:nvPr/>
        </p:nvGrpSpPr>
        <p:grpSpPr>
          <a:xfrm>
            <a:off x="6804665" y="3036711"/>
            <a:ext cx="2761907" cy="1634068"/>
            <a:chOff x="6804665" y="3036711"/>
            <a:chExt cx="2761907" cy="1634068"/>
          </a:xfrm>
        </p:grpSpPr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DE14B242-C523-9C48-81C1-9A5F3F3FF57E}"/>
                </a:ext>
              </a:extLst>
            </p:cNvPr>
            <p:cNvCxnSpPr>
              <a:stCxn id="45" idx="0"/>
              <a:endCxn id="44" idx="2"/>
            </p:cNvCxnSpPr>
            <p:nvPr/>
          </p:nvCxnSpPr>
          <p:spPr>
            <a:xfrm flipV="1">
              <a:off x="7541989" y="3036711"/>
              <a:ext cx="2024583" cy="1634068"/>
            </a:xfrm>
            <a:prstGeom prst="straightConnector1">
              <a:avLst/>
            </a:prstGeom>
            <a:ln w="22225">
              <a:solidFill>
                <a:schemeClr val="bg1">
                  <a:lumMod val="50000"/>
                </a:schemeClr>
              </a:solidFill>
              <a:prstDash val="sysDot"/>
              <a:headEnd type="none" w="lg" len="lg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09F20F5-573B-7D46-8A3B-DCCD3787F18F}"/>
                </a:ext>
              </a:extLst>
            </p:cNvPr>
            <p:cNvSpPr txBox="1"/>
            <p:nvPr/>
          </p:nvSpPr>
          <p:spPr>
            <a:xfrm>
              <a:off x="6804665" y="3312257"/>
              <a:ext cx="2101666" cy="369332"/>
            </a:xfrm>
            <a:prstGeom prst="rect">
              <a:avLst/>
            </a:prstGeom>
            <a:solidFill>
              <a:schemeClr val="bg1">
                <a:alpha val="66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Action (“A” hits “B”)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18D5FB4C-6013-E247-8DB0-0CD10EF7A6E7}"/>
              </a:ext>
            </a:extLst>
          </p:cNvPr>
          <p:cNvGrpSpPr/>
          <p:nvPr/>
        </p:nvGrpSpPr>
        <p:grpSpPr>
          <a:xfrm>
            <a:off x="9566572" y="3036711"/>
            <a:ext cx="2685445" cy="2876226"/>
            <a:chOff x="9566572" y="3036711"/>
            <a:chExt cx="2685445" cy="2876226"/>
          </a:xfrm>
        </p:grpSpPr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3A83417B-26EA-A445-A8C4-4C849FD0DB85}"/>
                </a:ext>
              </a:extLst>
            </p:cNvPr>
            <p:cNvCxnSpPr>
              <a:cxnSpLocks/>
              <a:stCxn id="44" idx="2"/>
              <a:endCxn id="46" idx="0"/>
            </p:cNvCxnSpPr>
            <p:nvPr/>
          </p:nvCxnSpPr>
          <p:spPr>
            <a:xfrm>
              <a:off x="9566572" y="3036711"/>
              <a:ext cx="500586" cy="2876226"/>
            </a:xfrm>
            <a:prstGeom prst="straightConnector1">
              <a:avLst/>
            </a:prstGeom>
            <a:ln w="22225">
              <a:solidFill>
                <a:schemeClr val="bg1">
                  <a:lumMod val="50000"/>
                </a:schemeClr>
              </a:solidFill>
              <a:prstDash val="sysDot"/>
              <a:headEnd type="none" w="lg" len="lg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7A15A103-C53C-A045-801A-6B7584FC1708}"/>
                </a:ext>
              </a:extLst>
            </p:cNvPr>
            <p:cNvCxnSpPr>
              <a:cxnSpLocks/>
              <a:stCxn id="44" idx="2"/>
              <a:endCxn id="47" idx="0"/>
            </p:cNvCxnSpPr>
            <p:nvPr/>
          </p:nvCxnSpPr>
          <p:spPr>
            <a:xfrm>
              <a:off x="9566572" y="3036711"/>
              <a:ext cx="1184912" cy="1186747"/>
            </a:xfrm>
            <a:prstGeom prst="straightConnector1">
              <a:avLst/>
            </a:prstGeom>
            <a:ln w="22225">
              <a:solidFill>
                <a:schemeClr val="bg1">
                  <a:lumMod val="50000"/>
                </a:schemeClr>
              </a:solidFill>
              <a:prstDash val="sysDot"/>
              <a:headEnd type="none" w="lg" len="lg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8440A4F-56F6-D44C-9DD5-D85C6C131137}"/>
                </a:ext>
              </a:extLst>
            </p:cNvPr>
            <p:cNvSpPr txBox="1"/>
            <p:nvPr/>
          </p:nvSpPr>
          <p:spPr>
            <a:xfrm>
              <a:off x="10087629" y="3233047"/>
              <a:ext cx="2101666" cy="369332"/>
            </a:xfrm>
            <a:prstGeom prst="rect">
              <a:avLst/>
            </a:prstGeom>
            <a:solidFill>
              <a:schemeClr val="bg1">
                <a:alpha val="66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Action (“A” hits “B”)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0EEADA8-F6CA-A04C-92AE-E6AB6260BE09}"/>
                </a:ext>
              </a:extLst>
            </p:cNvPr>
            <p:cNvSpPr txBox="1"/>
            <p:nvPr/>
          </p:nvSpPr>
          <p:spPr>
            <a:xfrm>
              <a:off x="10150351" y="5356581"/>
              <a:ext cx="2101666" cy="369332"/>
            </a:xfrm>
            <a:prstGeom prst="rect">
              <a:avLst/>
            </a:prstGeom>
            <a:solidFill>
              <a:schemeClr val="bg1">
                <a:alpha val="66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Action (“A” hits “B”)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71660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B0BA0-05D1-0942-90A4-A76263E45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448" y="168906"/>
            <a:ext cx="10515600" cy="764973"/>
          </a:xfrm>
        </p:spPr>
        <p:txBody>
          <a:bodyPr/>
          <a:lstStyle/>
          <a:p>
            <a:r>
              <a:rPr lang="en-US" altLang="ja-JP" dirty="0"/>
              <a:t>Primary vs Replica</a:t>
            </a:r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3EEC001-1787-8E4C-BDBA-D277EE959E2D}"/>
              </a:ext>
            </a:extLst>
          </p:cNvPr>
          <p:cNvSpPr/>
          <p:nvPr/>
        </p:nvSpPr>
        <p:spPr>
          <a:xfrm>
            <a:off x="2364662" y="2017699"/>
            <a:ext cx="1975555" cy="1128889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A5A8567-FD19-674D-9A21-200E51252F60}"/>
              </a:ext>
            </a:extLst>
          </p:cNvPr>
          <p:cNvSpPr/>
          <p:nvPr/>
        </p:nvSpPr>
        <p:spPr>
          <a:xfrm>
            <a:off x="726724" y="4780656"/>
            <a:ext cx="1202266" cy="60395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D90583C-C65B-A24B-BB8D-C4053A607FCF}"/>
              </a:ext>
            </a:extLst>
          </p:cNvPr>
          <p:cNvSpPr/>
          <p:nvPr/>
        </p:nvSpPr>
        <p:spPr>
          <a:xfrm>
            <a:off x="3251893" y="6022814"/>
            <a:ext cx="1202266" cy="60395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647A4BD-6CEA-E34C-AF14-B186EE0453C3}"/>
              </a:ext>
            </a:extLst>
          </p:cNvPr>
          <p:cNvSpPr/>
          <p:nvPr/>
        </p:nvSpPr>
        <p:spPr>
          <a:xfrm>
            <a:off x="3936219" y="4333335"/>
            <a:ext cx="1202266" cy="60395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5E9460A-A75B-A24A-80CC-546A639FE184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>
            <a:off x="3352440" y="3146588"/>
            <a:ext cx="500586" cy="2876226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515FE5D-2B53-F84F-8E44-E025514826D6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>
            <a:off x="3352440" y="3146588"/>
            <a:ext cx="1184912" cy="1186747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C043C7-C2D8-C74B-94AB-BE0F4F8B748F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1783744" y="3146588"/>
            <a:ext cx="1568696" cy="1634068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an 2">
            <a:extLst>
              <a:ext uri="{FF2B5EF4-FFF2-40B4-BE49-F238E27FC236}">
                <a16:creationId xmlns:a16="http://schemas.microsoft.com/office/drawing/2014/main" id="{07792E1E-2A28-CF48-AB75-51F8A40B9713}"/>
              </a:ext>
            </a:extLst>
          </p:cNvPr>
          <p:cNvSpPr/>
          <p:nvPr/>
        </p:nvSpPr>
        <p:spPr>
          <a:xfrm>
            <a:off x="3883017" y="2703350"/>
            <a:ext cx="914400" cy="646767"/>
          </a:xfrm>
          <a:prstGeom prst="can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Primary data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6CBBAE0-E5CC-A740-A9F3-2E72CCB855D5}"/>
              </a:ext>
            </a:extLst>
          </p:cNvPr>
          <p:cNvGrpSpPr/>
          <p:nvPr/>
        </p:nvGrpSpPr>
        <p:grpSpPr>
          <a:xfrm>
            <a:off x="448851" y="4103509"/>
            <a:ext cx="5421328" cy="2140383"/>
            <a:chOff x="323260" y="3641031"/>
            <a:chExt cx="5421328" cy="2140383"/>
          </a:xfrm>
        </p:grpSpPr>
        <p:sp>
          <p:nvSpPr>
            <p:cNvPr id="30" name="Can 29">
              <a:extLst>
                <a:ext uri="{FF2B5EF4-FFF2-40B4-BE49-F238E27FC236}">
                  <a16:creationId xmlns:a16="http://schemas.microsoft.com/office/drawing/2014/main" id="{CDB8B729-8E11-F145-8EED-298748E6025B}"/>
                </a:ext>
              </a:extLst>
            </p:cNvPr>
            <p:cNvSpPr/>
            <p:nvPr/>
          </p:nvSpPr>
          <p:spPr>
            <a:xfrm>
              <a:off x="323260" y="4007731"/>
              <a:ext cx="920338" cy="481192"/>
            </a:xfrm>
            <a:prstGeom prst="ca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Replica data</a:t>
              </a:r>
            </a:p>
          </p:txBody>
        </p:sp>
        <p:sp>
          <p:nvSpPr>
            <p:cNvPr id="31" name="Can 30">
              <a:extLst>
                <a:ext uri="{FF2B5EF4-FFF2-40B4-BE49-F238E27FC236}">
                  <a16:creationId xmlns:a16="http://schemas.microsoft.com/office/drawing/2014/main" id="{02D0BF15-4151-654B-AED0-07DE33CA461D}"/>
                </a:ext>
              </a:extLst>
            </p:cNvPr>
            <p:cNvSpPr/>
            <p:nvPr/>
          </p:nvSpPr>
          <p:spPr>
            <a:xfrm>
              <a:off x="4804371" y="3641031"/>
              <a:ext cx="940217" cy="481192"/>
            </a:xfrm>
            <a:prstGeom prst="ca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Replica data</a:t>
              </a:r>
            </a:p>
          </p:txBody>
        </p:sp>
        <p:sp>
          <p:nvSpPr>
            <p:cNvPr id="32" name="Can 31">
              <a:extLst>
                <a:ext uri="{FF2B5EF4-FFF2-40B4-BE49-F238E27FC236}">
                  <a16:creationId xmlns:a16="http://schemas.microsoft.com/office/drawing/2014/main" id="{A953F9C7-6108-354E-9221-E04AD8421784}"/>
                </a:ext>
              </a:extLst>
            </p:cNvPr>
            <p:cNvSpPr/>
            <p:nvPr/>
          </p:nvSpPr>
          <p:spPr>
            <a:xfrm>
              <a:off x="4072676" y="5300222"/>
              <a:ext cx="940217" cy="481192"/>
            </a:xfrm>
            <a:prstGeom prst="ca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Replica data</a:t>
              </a:r>
            </a:p>
          </p:txBody>
        </p:sp>
      </p:grp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D6AABA6C-BBA3-2849-B25A-B69D3B3D7A77}"/>
              </a:ext>
            </a:extLst>
          </p:cNvPr>
          <p:cNvSpPr/>
          <p:nvPr/>
        </p:nvSpPr>
        <p:spPr>
          <a:xfrm>
            <a:off x="7925247" y="4966744"/>
            <a:ext cx="1333056" cy="60395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E82337A-8DA3-5B4B-A2A4-DDB41F0A62A7}"/>
              </a:ext>
            </a:extLst>
          </p:cNvPr>
          <p:cNvSpPr/>
          <p:nvPr/>
        </p:nvSpPr>
        <p:spPr>
          <a:xfrm>
            <a:off x="7925247" y="3257977"/>
            <a:ext cx="1333056" cy="60395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02CDEDF7-0E93-EB49-9701-734F9A0303A4}"/>
              </a:ext>
            </a:extLst>
          </p:cNvPr>
          <p:cNvSpPr/>
          <p:nvPr/>
        </p:nvSpPr>
        <p:spPr>
          <a:xfrm>
            <a:off x="10331766" y="4966744"/>
            <a:ext cx="1333056" cy="60395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2F9C39E-2372-DB42-946E-0787589F341E}"/>
              </a:ext>
            </a:extLst>
          </p:cNvPr>
          <p:cNvSpPr/>
          <p:nvPr/>
        </p:nvSpPr>
        <p:spPr>
          <a:xfrm>
            <a:off x="10331766" y="3257977"/>
            <a:ext cx="1333056" cy="60395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Server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1555606-F444-7D40-8C7F-DC757DF681A4}"/>
              </a:ext>
            </a:extLst>
          </p:cNvPr>
          <p:cNvCxnSpPr>
            <a:cxnSpLocks/>
            <a:stCxn id="36" idx="2"/>
            <a:endCxn id="33" idx="0"/>
          </p:cNvCxnSpPr>
          <p:nvPr/>
        </p:nvCxnSpPr>
        <p:spPr>
          <a:xfrm flipH="1">
            <a:off x="8591775" y="3861933"/>
            <a:ext cx="2406519" cy="1104811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432D937-B0C0-CC4C-8DBF-0EAFE4C274B5}"/>
              </a:ext>
            </a:extLst>
          </p:cNvPr>
          <p:cNvCxnSpPr>
            <a:cxnSpLocks/>
            <a:stCxn id="34" idx="2"/>
            <a:endCxn id="35" idx="0"/>
          </p:cNvCxnSpPr>
          <p:nvPr/>
        </p:nvCxnSpPr>
        <p:spPr>
          <a:xfrm>
            <a:off x="8591775" y="3861933"/>
            <a:ext cx="2406519" cy="1104811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D4D7E03-71CB-6F43-AFDC-D0F9929BBA43}"/>
              </a:ext>
            </a:extLst>
          </p:cNvPr>
          <p:cNvCxnSpPr>
            <a:cxnSpLocks/>
            <a:stCxn id="33" idx="0"/>
            <a:endCxn id="34" idx="2"/>
          </p:cNvCxnSpPr>
          <p:nvPr/>
        </p:nvCxnSpPr>
        <p:spPr>
          <a:xfrm flipV="1">
            <a:off x="8591775" y="3861933"/>
            <a:ext cx="0" cy="1104811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745D85D-76FB-3D4A-976B-8B62D8D7DE03}"/>
              </a:ext>
            </a:extLst>
          </p:cNvPr>
          <p:cNvCxnSpPr>
            <a:cxnSpLocks/>
            <a:stCxn id="35" idx="0"/>
            <a:endCxn id="36" idx="2"/>
          </p:cNvCxnSpPr>
          <p:nvPr/>
        </p:nvCxnSpPr>
        <p:spPr>
          <a:xfrm flipV="1">
            <a:off x="10998294" y="3861933"/>
            <a:ext cx="0" cy="1104811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0F560F1-AB3F-4240-8545-D031E6A027B7}"/>
              </a:ext>
            </a:extLst>
          </p:cNvPr>
          <p:cNvCxnSpPr>
            <a:cxnSpLocks/>
            <a:stCxn id="34" idx="3"/>
            <a:endCxn id="36" idx="1"/>
          </p:cNvCxnSpPr>
          <p:nvPr/>
        </p:nvCxnSpPr>
        <p:spPr>
          <a:xfrm>
            <a:off x="9258303" y="3559955"/>
            <a:ext cx="1073463" cy="0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F55F3F9-2D95-D647-B376-E88C57D76761}"/>
              </a:ext>
            </a:extLst>
          </p:cNvPr>
          <p:cNvCxnSpPr>
            <a:cxnSpLocks/>
            <a:stCxn id="33" idx="3"/>
            <a:endCxn id="35" idx="1"/>
          </p:cNvCxnSpPr>
          <p:nvPr/>
        </p:nvCxnSpPr>
        <p:spPr>
          <a:xfrm>
            <a:off x="9258303" y="5268722"/>
            <a:ext cx="1073463" cy="0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an 42">
            <a:extLst>
              <a:ext uri="{FF2B5EF4-FFF2-40B4-BE49-F238E27FC236}">
                <a16:creationId xmlns:a16="http://schemas.microsoft.com/office/drawing/2014/main" id="{FCB0119A-6020-EF4F-9D90-31C5F74E6F70}"/>
              </a:ext>
            </a:extLst>
          </p:cNvPr>
          <p:cNvSpPr/>
          <p:nvPr/>
        </p:nvSpPr>
        <p:spPr>
          <a:xfrm>
            <a:off x="9874566" y="2704427"/>
            <a:ext cx="914400" cy="646767"/>
          </a:xfrm>
          <a:prstGeom prst="can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Primary data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576B149-F6B7-E241-ABDD-34E3DDAE468A}"/>
              </a:ext>
            </a:extLst>
          </p:cNvPr>
          <p:cNvGrpSpPr/>
          <p:nvPr/>
        </p:nvGrpSpPr>
        <p:grpSpPr>
          <a:xfrm>
            <a:off x="7205072" y="3622317"/>
            <a:ext cx="3530179" cy="2341832"/>
            <a:chOff x="7079481" y="3159839"/>
            <a:chExt cx="3530179" cy="2341832"/>
          </a:xfrm>
        </p:grpSpPr>
        <p:sp>
          <p:nvSpPr>
            <p:cNvPr id="53" name="Can 52">
              <a:extLst>
                <a:ext uri="{FF2B5EF4-FFF2-40B4-BE49-F238E27FC236}">
                  <a16:creationId xmlns:a16="http://schemas.microsoft.com/office/drawing/2014/main" id="{8C0713DA-F84A-8148-8C2A-C48A07A1226A}"/>
                </a:ext>
              </a:extLst>
            </p:cNvPr>
            <p:cNvSpPr/>
            <p:nvPr/>
          </p:nvSpPr>
          <p:spPr>
            <a:xfrm>
              <a:off x="7079481" y="3159839"/>
              <a:ext cx="940217" cy="481192"/>
            </a:xfrm>
            <a:prstGeom prst="ca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Replica data</a:t>
              </a:r>
            </a:p>
          </p:txBody>
        </p:sp>
        <p:sp>
          <p:nvSpPr>
            <p:cNvPr id="54" name="Can 53">
              <a:extLst>
                <a:ext uri="{FF2B5EF4-FFF2-40B4-BE49-F238E27FC236}">
                  <a16:creationId xmlns:a16="http://schemas.microsoft.com/office/drawing/2014/main" id="{22F3157F-9E31-7E45-8879-7AF405671F52}"/>
                </a:ext>
              </a:extLst>
            </p:cNvPr>
            <p:cNvSpPr/>
            <p:nvPr/>
          </p:nvSpPr>
          <p:spPr>
            <a:xfrm>
              <a:off x="7429037" y="5020479"/>
              <a:ext cx="940217" cy="481192"/>
            </a:xfrm>
            <a:prstGeom prst="ca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Replica data</a:t>
              </a:r>
            </a:p>
          </p:txBody>
        </p:sp>
        <p:sp>
          <p:nvSpPr>
            <p:cNvPr id="55" name="Can 54">
              <a:extLst>
                <a:ext uri="{FF2B5EF4-FFF2-40B4-BE49-F238E27FC236}">
                  <a16:creationId xmlns:a16="http://schemas.microsoft.com/office/drawing/2014/main" id="{DB365F83-F222-6844-95A1-E678E9984D16}"/>
                </a:ext>
              </a:extLst>
            </p:cNvPr>
            <p:cNvSpPr/>
            <p:nvPr/>
          </p:nvSpPr>
          <p:spPr>
            <a:xfrm>
              <a:off x="9669443" y="5015005"/>
              <a:ext cx="940217" cy="481192"/>
            </a:xfrm>
            <a:prstGeom prst="ca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Replica data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AAD6C28-BCD5-8E45-AD1F-0AF77DDD1C29}"/>
              </a:ext>
            </a:extLst>
          </p:cNvPr>
          <p:cNvGrpSpPr/>
          <p:nvPr/>
        </p:nvGrpSpPr>
        <p:grpSpPr>
          <a:xfrm>
            <a:off x="5638800" y="286381"/>
            <a:ext cx="4271579" cy="1274193"/>
            <a:chOff x="5638800" y="286381"/>
            <a:chExt cx="4271579" cy="1274193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94B0F8A-FA5C-5A4C-B0E2-945CF9BFC14F}"/>
                </a:ext>
              </a:extLst>
            </p:cNvPr>
            <p:cNvSpPr txBox="1"/>
            <p:nvPr/>
          </p:nvSpPr>
          <p:spPr>
            <a:xfrm>
              <a:off x="6759623" y="713127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最终一致性</a:t>
              </a:r>
              <a:endParaRPr lang="en-US" dirty="0"/>
            </a:p>
          </p:txBody>
        </p:sp>
        <p:sp>
          <p:nvSpPr>
            <p:cNvPr id="64" name="Can 63">
              <a:extLst>
                <a:ext uri="{FF2B5EF4-FFF2-40B4-BE49-F238E27FC236}">
                  <a16:creationId xmlns:a16="http://schemas.microsoft.com/office/drawing/2014/main" id="{0DB8D6EB-F7B7-2C44-9A20-11FBD5515363}"/>
                </a:ext>
              </a:extLst>
            </p:cNvPr>
            <p:cNvSpPr/>
            <p:nvPr/>
          </p:nvSpPr>
          <p:spPr>
            <a:xfrm>
              <a:off x="5638800" y="541971"/>
              <a:ext cx="914400" cy="646767"/>
            </a:xfrm>
            <a:prstGeom prst="can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Primary data</a:t>
              </a:r>
            </a:p>
          </p:txBody>
        </p:sp>
        <p:sp>
          <p:nvSpPr>
            <p:cNvPr id="69" name="Can 68">
              <a:extLst>
                <a:ext uri="{FF2B5EF4-FFF2-40B4-BE49-F238E27FC236}">
                  <a16:creationId xmlns:a16="http://schemas.microsoft.com/office/drawing/2014/main" id="{D470404B-40CE-1C4D-B6B9-9CCB9D8AF2A0}"/>
                </a:ext>
              </a:extLst>
            </p:cNvPr>
            <p:cNvSpPr/>
            <p:nvPr/>
          </p:nvSpPr>
          <p:spPr>
            <a:xfrm>
              <a:off x="8192495" y="286381"/>
              <a:ext cx="940217" cy="481192"/>
            </a:xfrm>
            <a:prstGeom prst="ca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Replica data</a:t>
              </a:r>
            </a:p>
          </p:txBody>
        </p:sp>
        <p:sp>
          <p:nvSpPr>
            <p:cNvPr id="70" name="Can 69">
              <a:extLst>
                <a:ext uri="{FF2B5EF4-FFF2-40B4-BE49-F238E27FC236}">
                  <a16:creationId xmlns:a16="http://schemas.microsoft.com/office/drawing/2014/main" id="{876A6BE8-4667-D24A-B7B5-2CD8C808EBB4}"/>
                </a:ext>
              </a:extLst>
            </p:cNvPr>
            <p:cNvSpPr/>
            <p:nvPr/>
          </p:nvSpPr>
          <p:spPr>
            <a:xfrm>
              <a:off x="8500054" y="693283"/>
              <a:ext cx="940217" cy="481192"/>
            </a:xfrm>
            <a:prstGeom prst="ca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Replica data</a:t>
              </a:r>
            </a:p>
          </p:txBody>
        </p:sp>
        <p:sp>
          <p:nvSpPr>
            <p:cNvPr id="71" name="Can 70">
              <a:extLst>
                <a:ext uri="{FF2B5EF4-FFF2-40B4-BE49-F238E27FC236}">
                  <a16:creationId xmlns:a16="http://schemas.microsoft.com/office/drawing/2014/main" id="{F78C7A6B-469D-D740-814C-7D42CDDE3DF5}"/>
                </a:ext>
              </a:extLst>
            </p:cNvPr>
            <p:cNvSpPr/>
            <p:nvPr/>
          </p:nvSpPr>
          <p:spPr>
            <a:xfrm>
              <a:off x="8970162" y="1079382"/>
              <a:ext cx="940217" cy="481192"/>
            </a:xfrm>
            <a:prstGeom prst="ca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Replica data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7525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B0BA0-05D1-0942-90A4-A76263E45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448" y="168906"/>
            <a:ext cx="10515600" cy="764973"/>
          </a:xfrm>
        </p:spPr>
        <p:txBody>
          <a:bodyPr/>
          <a:lstStyle/>
          <a:p>
            <a:r>
              <a:rPr lang="en-US" altLang="ja-JP" dirty="0"/>
              <a:t>Primary vs Replica</a:t>
            </a:r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3EEC001-1787-8E4C-BDBA-D277EE959E2D}"/>
              </a:ext>
            </a:extLst>
          </p:cNvPr>
          <p:cNvSpPr/>
          <p:nvPr/>
        </p:nvSpPr>
        <p:spPr>
          <a:xfrm>
            <a:off x="2364662" y="2017699"/>
            <a:ext cx="1975555" cy="1128889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A5A8567-FD19-674D-9A21-200E51252F60}"/>
              </a:ext>
            </a:extLst>
          </p:cNvPr>
          <p:cNvSpPr/>
          <p:nvPr/>
        </p:nvSpPr>
        <p:spPr>
          <a:xfrm>
            <a:off x="726724" y="4780656"/>
            <a:ext cx="1202266" cy="60395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D90583C-C65B-A24B-BB8D-C4053A607FCF}"/>
              </a:ext>
            </a:extLst>
          </p:cNvPr>
          <p:cNvSpPr/>
          <p:nvPr/>
        </p:nvSpPr>
        <p:spPr>
          <a:xfrm>
            <a:off x="3251893" y="6022814"/>
            <a:ext cx="1202266" cy="60395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647A4BD-6CEA-E34C-AF14-B186EE0453C3}"/>
              </a:ext>
            </a:extLst>
          </p:cNvPr>
          <p:cNvSpPr/>
          <p:nvPr/>
        </p:nvSpPr>
        <p:spPr>
          <a:xfrm>
            <a:off x="3936219" y="4333335"/>
            <a:ext cx="1202266" cy="60395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5E9460A-A75B-A24A-80CC-546A639FE184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>
            <a:off x="3352440" y="3146588"/>
            <a:ext cx="500586" cy="2876226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515FE5D-2B53-F84F-8E44-E025514826D6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>
            <a:off x="3352440" y="3146588"/>
            <a:ext cx="1184912" cy="1186747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C043C7-C2D8-C74B-94AB-BE0F4F8B748F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1783744" y="3146588"/>
            <a:ext cx="1568696" cy="1634068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an 2">
            <a:extLst>
              <a:ext uri="{FF2B5EF4-FFF2-40B4-BE49-F238E27FC236}">
                <a16:creationId xmlns:a16="http://schemas.microsoft.com/office/drawing/2014/main" id="{07792E1E-2A28-CF48-AB75-51F8A40B9713}"/>
              </a:ext>
            </a:extLst>
          </p:cNvPr>
          <p:cNvSpPr/>
          <p:nvPr/>
        </p:nvSpPr>
        <p:spPr>
          <a:xfrm>
            <a:off x="3883017" y="2703350"/>
            <a:ext cx="914400" cy="646767"/>
          </a:xfrm>
          <a:prstGeom prst="can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Primary data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6CBBAE0-E5CC-A740-A9F3-2E72CCB855D5}"/>
              </a:ext>
            </a:extLst>
          </p:cNvPr>
          <p:cNvGrpSpPr/>
          <p:nvPr/>
        </p:nvGrpSpPr>
        <p:grpSpPr>
          <a:xfrm>
            <a:off x="448851" y="4103509"/>
            <a:ext cx="5421328" cy="2140383"/>
            <a:chOff x="323260" y="3641031"/>
            <a:chExt cx="5421328" cy="2140383"/>
          </a:xfrm>
        </p:grpSpPr>
        <p:sp>
          <p:nvSpPr>
            <p:cNvPr id="30" name="Can 29">
              <a:extLst>
                <a:ext uri="{FF2B5EF4-FFF2-40B4-BE49-F238E27FC236}">
                  <a16:creationId xmlns:a16="http://schemas.microsoft.com/office/drawing/2014/main" id="{CDB8B729-8E11-F145-8EED-298748E6025B}"/>
                </a:ext>
              </a:extLst>
            </p:cNvPr>
            <p:cNvSpPr/>
            <p:nvPr/>
          </p:nvSpPr>
          <p:spPr>
            <a:xfrm>
              <a:off x="323260" y="4007731"/>
              <a:ext cx="920338" cy="481192"/>
            </a:xfrm>
            <a:prstGeom prst="ca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Replica data</a:t>
              </a:r>
            </a:p>
          </p:txBody>
        </p:sp>
        <p:sp>
          <p:nvSpPr>
            <p:cNvPr id="31" name="Can 30">
              <a:extLst>
                <a:ext uri="{FF2B5EF4-FFF2-40B4-BE49-F238E27FC236}">
                  <a16:creationId xmlns:a16="http://schemas.microsoft.com/office/drawing/2014/main" id="{02D0BF15-4151-654B-AED0-07DE33CA461D}"/>
                </a:ext>
              </a:extLst>
            </p:cNvPr>
            <p:cNvSpPr/>
            <p:nvPr/>
          </p:nvSpPr>
          <p:spPr>
            <a:xfrm>
              <a:off x="4804371" y="3641031"/>
              <a:ext cx="940217" cy="481192"/>
            </a:xfrm>
            <a:prstGeom prst="ca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Replica data</a:t>
              </a:r>
            </a:p>
          </p:txBody>
        </p:sp>
        <p:sp>
          <p:nvSpPr>
            <p:cNvPr id="32" name="Can 31">
              <a:extLst>
                <a:ext uri="{FF2B5EF4-FFF2-40B4-BE49-F238E27FC236}">
                  <a16:creationId xmlns:a16="http://schemas.microsoft.com/office/drawing/2014/main" id="{A953F9C7-6108-354E-9221-E04AD8421784}"/>
                </a:ext>
              </a:extLst>
            </p:cNvPr>
            <p:cNvSpPr/>
            <p:nvPr/>
          </p:nvSpPr>
          <p:spPr>
            <a:xfrm>
              <a:off x="4072676" y="5300222"/>
              <a:ext cx="940217" cy="481192"/>
            </a:xfrm>
            <a:prstGeom prst="ca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Replica data</a:t>
              </a:r>
            </a:p>
          </p:txBody>
        </p:sp>
      </p:grp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D6AABA6C-BBA3-2849-B25A-B69D3B3D7A77}"/>
              </a:ext>
            </a:extLst>
          </p:cNvPr>
          <p:cNvSpPr/>
          <p:nvPr/>
        </p:nvSpPr>
        <p:spPr>
          <a:xfrm>
            <a:off x="7925247" y="4966744"/>
            <a:ext cx="1333056" cy="60395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E82337A-8DA3-5B4B-A2A4-DDB41F0A62A7}"/>
              </a:ext>
            </a:extLst>
          </p:cNvPr>
          <p:cNvSpPr/>
          <p:nvPr/>
        </p:nvSpPr>
        <p:spPr>
          <a:xfrm>
            <a:off x="7925247" y="3257977"/>
            <a:ext cx="1333056" cy="60395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02CDEDF7-0E93-EB49-9701-734F9A0303A4}"/>
              </a:ext>
            </a:extLst>
          </p:cNvPr>
          <p:cNvSpPr/>
          <p:nvPr/>
        </p:nvSpPr>
        <p:spPr>
          <a:xfrm>
            <a:off x="10331766" y="4966744"/>
            <a:ext cx="1333056" cy="60395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2F9C39E-2372-DB42-946E-0787589F341E}"/>
              </a:ext>
            </a:extLst>
          </p:cNvPr>
          <p:cNvSpPr/>
          <p:nvPr/>
        </p:nvSpPr>
        <p:spPr>
          <a:xfrm>
            <a:off x="10331766" y="3257977"/>
            <a:ext cx="1333056" cy="60395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Server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1555606-F444-7D40-8C7F-DC757DF681A4}"/>
              </a:ext>
            </a:extLst>
          </p:cNvPr>
          <p:cNvCxnSpPr>
            <a:cxnSpLocks/>
            <a:stCxn id="36" idx="2"/>
            <a:endCxn id="33" idx="0"/>
          </p:cNvCxnSpPr>
          <p:nvPr/>
        </p:nvCxnSpPr>
        <p:spPr>
          <a:xfrm flipH="1">
            <a:off x="8591775" y="3861933"/>
            <a:ext cx="2406519" cy="1104811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432D937-B0C0-CC4C-8DBF-0EAFE4C274B5}"/>
              </a:ext>
            </a:extLst>
          </p:cNvPr>
          <p:cNvCxnSpPr>
            <a:cxnSpLocks/>
            <a:stCxn id="34" idx="2"/>
            <a:endCxn id="35" idx="0"/>
          </p:cNvCxnSpPr>
          <p:nvPr/>
        </p:nvCxnSpPr>
        <p:spPr>
          <a:xfrm>
            <a:off x="8591775" y="3861933"/>
            <a:ext cx="2406519" cy="1104811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D4D7E03-71CB-6F43-AFDC-D0F9929BBA43}"/>
              </a:ext>
            </a:extLst>
          </p:cNvPr>
          <p:cNvCxnSpPr>
            <a:cxnSpLocks/>
            <a:stCxn id="33" idx="0"/>
            <a:endCxn id="34" idx="2"/>
          </p:cNvCxnSpPr>
          <p:nvPr/>
        </p:nvCxnSpPr>
        <p:spPr>
          <a:xfrm flipV="1">
            <a:off x="8591775" y="3861933"/>
            <a:ext cx="0" cy="1104811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745D85D-76FB-3D4A-976B-8B62D8D7DE03}"/>
              </a:ext>
            </a:extLst>
          </p:cNvPr>
          <p:cNvCxnSpPr>
            <a:cxnSpLocks/>
            <a:stCxn id="35" idx="0"/>
            <a:endCxn id="36" idx="2"/>
          </p:cNvCxnSpPr>
          <p:nvPr/>
        </p:nvCxnSpPr>
        <p:spPr>
          <a:xfrm flipV="1">
            <a:off x="10998294" y="3861933"/>
            <a:ext cx="0" cy="1104811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0F560F1-AB3F-4240-8545-D031E6A027B7}"/>
              </a:ext>
            </a:extLst>
          </p:cNvPr>
          <p:cNvCxnSpPr>
            <a:cxnSpLocks/>
            <a:stCxn id="34" idx="3"/>
            <a:endCxn id="36" idx="1"/>
          </p:cNvCxnSpPr>
          <p:nvPr/>
        </p:nvCxnSpPr>
        <p:spPr>
          <a:xfrm>
            <a:off x="9258303" y="3559955"/>
            <a:ext cx="1073463" cy="0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F55F3F9-2D95-D647-B376-E88C57D76761}"/>
              </a:ext>
            </a:extLst>
          </p:cNvPr>
          <p:cNvCxnSpPr>
            <a:cxnSpLocks/>
            <a:stCxn id="33" idx="3"/>
            <a:endCxn id="35" idx="1"/>
          </p:cNvCxnSpPr>
          <p:nvPr/>
        </p:nvCxnSpPr>
        <p:spPr>
          <a:xfrm>
            <a:off x="9258303" y="5268722"/>
            <a:ext cx="1073463" cy="0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an 42">
            <a:extLst>
              <a:ext uri="{FF2B5EF4-FFF2-40B4-BE49-F238E27FC236}">
                <a16:creationId xmlns:a16="http://schemas.microsoft.com/office/drawing/2014/main" id="{FCB0119A-6020-EF4F-9D90-31C5F74E6F70}"/>
              </a:ext>
            </a:extLst>
          </p:cNvPr>
          <p:cNvSpPr/>
          <p:nvPr/>
        </p:nvSpPr>
        <p:spPr>
          <a:xfrm>
            <a:off x="7255804" y="5439316"/>
            <a:ext cx="914400" cy="646767"/>
          </a:xfrm>
          <a:prstGeom prst="can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Primary data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576B149-F6B7-E241-ABDD-34E3DDAE468A}"/>
              </a:ext>
            </a:extLst>
          </p:cNvPr>
          <p:cNvGrpSpPr/>
          <p:nvPr/>
        </p:nvGrpSpPr>
        <p:grpSpPr>
          <a:xfrm>
            <a:off x="7317317" y="3677205"/>
            <a:ext cx="4817612" cy="2336358"/>
            <a:chOff x="7079481" y="3159839"/>
            <a:chExt cx="4817612" cy="2336358"/>
          </a:xfrm>
        </p:grpSpPr>
        <p:sp>
          <p:nvSpPr>
            <p:cNvPr id="53" name="Can 52">
              <a:extLst>
                <a:ext uri="{FF2B5EF4-FFF2-40B4-BE49-F238E27FC236}">
                  <a16:creationId xmlns:a16="http://schemas.microsoft.com/office/drawing/2014/main" id="{8C0713DA-F84A-8148-8C2A-C48A07A1226A}"/>
                </a:ext>
              </a:extLst>
            </p:cNvPr>
            <p:cNvSpPr/>
            <p:nvPr/>
          </p:nvSpPr>
          <p:spPr>
            <a:xfrm>
              <a:off x="7079481" y="3159839"/>
              <a:ext cx="940217" cy="481192"/>
            </a:xfrm>
            <a:prstGeom prst="ca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Replica data</a:t>
              </a:r>
            </a:p>
          </p:txBody>
        </p:sp>
        <p:sp>
          <p:nvSpPr>
            <p:cNvPr id="54" name="Can 53">
              <a:extLst>
                <a:ext uri="{FF2B5EF4-FFF2-40B4-BE49-F238E27FC236}">
                  <a16:creationId xmlns:a16="http://schemas.microsoft.com/office/drawing/2014/main" id="{22F3157F-9E31-7E45-8879-7AF405671F52}"/>
                </a:ext>
              </a:extLst>
            </p:cNvPr>
            <p:cNvSpPr/>
            <p:nvPr/>
          </p:nvSpPr>
          <p:spPr>
            <a:xfrm>
              <a:off x="10956876" y="3205660"/>
              <a:ext cx="940217" cy="481192"/>
            </a:xfrm>
            <a:prstGeom prst="ca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Replica data</a:t>
              </a:r>
            </a:p>
          </p:txBody>
        </p:sp>
        <p:sp>
          <p:nvSpPr>
            <p:cNvPr id="55" name="Can 54">
              <a:extLst>
                <a:ext uri="{FF2B5EF4-FFF2-40B4-BE49-F238E27FC236}">
                  <a16:creationId xmlns:a16="http://schemas.microsoft.com/office/drawing/2014/main" id="{DB365F83-F222-6844-95A1-E678E9984D16}"/>
                </a:ext>
              </a:extLst>
            </p:cNvPr>
            <p:cNvSpPr/>
            <p:nvPr/>
          </p:nvSpPr>
          <p:spPr>
            <a:xfrm>
              <a:off x="9669443" y="5015005"/>
              <a:ext cx="940217" cy="481192"/>
            </a:xfrm>
            <a:prstGeom prst="ca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Replica data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AAD6C28-BCD5-8E45-AD1F-0AF77DDD1C29}"/>
              </a:ext>
            </a:extLst>
          </p:cNvPr>
          <p:cNvGrpSpPr/>
          <p:nvPr/>
        </p:nvGrpSpPr>
        <p:grpSpPr>
          <a:xfrm>
            <a:off x="5638800" y="286381"/>
            <a:ext cx="4271579" cy="1274193"/>
            <a:chOff x="5638800" y="286381"/>
            <a:chExt cx="4271579" cy="1274193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94B0F8A-FA5C-5A4C-B0E2-945CF9BFC14F}"/>
                </a:ext>
              </a:extLst>
            </p:cNvPr>
            <p:cNvSpPr txBox="1"/>
            <p:nvPr/>
          </p:nvSpPr>
          <p:spPr>
            <a:xfrm>
              <a:off x="6759623" y="713127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最终一致性</a:t>
              </a:r>
              <a:endParaRPr lang="en-US" dirty="0"/>
            </a:p>
          </p:txBody>
        </p:sp>
        <p:sp>
          <p:nvSpPr>
            <p:cNvPr id="64" name="Can 63">
              <a:extLst>
                <a:ext uri="{FF2B5EF4-FFF2-40B4-BE49-F238E27FC236}">
                  <a16:creationId xmlns:a16="http://schemas.microsoft.com/office/drawing/2014/main" id="{0DB8D6EB-F7B7-2C44-9A20-11FBD5515363}"/>
                </a:ext>
              </a:extLst>
            </p:cNvPr>
            <p:cNvSpPr/>
            <p:nvPr/>
          </p:nvSpPr>
          <p:spPr>
            <a:xfrm>
              <a:off x="5638800" y="541971"/>
              <a:ext cx="914400" cy="646767"/>
            </a:xfrm>
            <a:prstGeom prst="can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Primary data</a:t>
              </a:r>
            </a:p>
          </p:txBody>
        </p:sp>
        <p:sp>
          <p:nvSpPr>
            <p:cNvPr id="69" name="Can 68">
              <a:extLst>
                <a:ext uri="{FF2B5EF4-FFF2-40B4-BE49-F238E27FC236}">
                  <a16:creationId xmlns:a16="http://schemas.microsoft.com/office/drawing/2014/main" id="{D470404B-40CE-1C4D-B6B9-9CCB9D8AF2A0}"/>
                </a:ext>
              </a:extLst>
            </p:cNvPr>
            <p:cNvSpPr/>
            <p:nvPr/>
          </p:nvSpPr>
          <p:spPr>
            <a:xfrm>
              <a:off x="8192495" y="286381"/>
              <a:ext cx="940217" cy="481192"/>
            </a:xfrm>
            <a:prstGeom prst="ca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Replica data</a:t>
              </a:r>
            </a:p>
          </p:txBody>
        </p:sp>
        <p:sp>
          <p:nvSpPr>
            <p:cNvPr id="70" name="Can 69">
              <a:extLst>
                <a:ext uri="{FF2B5EF4-FFF2-40B4-BE49-F238E27FC236}">
                  <a16:creationId xmlns:a16="http://schemas.microsoft.com/office/drawing/2014/main" id="{876A6BE8-4667-D24A-B7B5-2CD8C808EBB4}"/>
                </a:ext>
              </a:extLst>
            </p:cNvPr>
            <p:cNvSpPr/>
            <p:nvPr/>
          </p:nvSpPr>
          <p:spPr>
            <a:xfrm>
              <a:off x="8500054" y="693283"/>
              <a:ext cx="940217" cy="481192"/>
            </a:xfrm>
            <a:prstGeom prst="ca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Replica data</a:t>
              </a:r>
            </a:p>
          </p:txBody>
        </p:sp>
        <p:sp>
          <p:nvSpPr>
            <p:cNvPr id="71" name="Can 70">
              <a:extLst>
                <a:ext uri="{FF2B5EF4-FFF2-40B4-BE49-F238E27FC236}">
                  <a16:creationId xmlns:a16="http://schemas.microsoft.com/office/drawing/2014/main" id="{F78C7A6B-469D-D740-814C-7D42CDDE3DF5}"/>
                </a:ext>
              </a:extLst>
            </p:cNvPr>
            <p:cNvSpPr/>
            <p:nvPr/>
          </p:nvSpPr>
          <p:spPr>
            <a:xfrm>
              <a:off x="8970162" y="1079382"/>
              <a:ext cx="940217" cy="481192"/>
            </a:xfrm>
            <a:prstGeom prst="ca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Replica data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10674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449</Words>
  <Application>Microsoft Macintosh PowerPoint</Application>
  <PresentationFormat>Widescreen</PresentationFormat>
  <Paragraphs>160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Amazon Ember</vt:lpstr>
      <vt:lpstr>Arial</vt:lpstr>
      <vt:lpstr>Calibri</vt:lpstr>
      <vt:lpstr>Calibri Light</vt:lpstr>
      <vt:lpstr>Office Theme</vt:lpstr>
      <vt:lpstr>AWS GridMate</vt:lpstr>
      <vt:lpstr>Game Dev</vt:lpstr>
      <vt:lpstr>PowerPoint Presentation</vt:lpstr>
      <vt:lpstr>Single-player vs Multiple-players</vt:lpstr>
      <vt:lpstr>Multiple-players</vt:lpstr>
      <vt:lpstr>Client-Server vs Server-Server</vt:lpstr>
      <vt:lpstr>状态同步 vs 帧同步</vt:lpstr>
      <vt:lpstr>Primary vs Replica</vt:lpstr>
      <vt:lpstr>Primary vs Replica</vt:lpstr>
      <vt:lpstr>Manage Replication</vt:lpstr>
      <vt:lpstr>AWS GridMate</vt:lpstr>
      <vt:lpstr>AWS GridMate</vt:lpstr>
      <vt:lpstr>Network Layering</vt:lpstr>
      <vt:lpstr>PowerPoint Presentation</vt:lpstr>
      <vt:lpstr>PowerPoint Presentation</vt:lpstr>
      <vt:lpstr>Interest Based Filtering</vt:lpstr>
      <vt:lpstr>Interest Based Filtering</vt:lpstr>
      <vt:lpstr>Interest Based Filtering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Gridmate</dc:title>
  <dc:creator>Peng Du</dc:creator>
  <cp:lastModifiedBy>Peng Du</cp:lastModifiedBy>
  <cp:revision>120</cp:revision>
  <dcterms:created xsi:type="dcterms:W3CDTF">2022-04-05T21:34:50Z</dcterms:created>
  <dcterms:modified xsi:type="dcterms:W3CDTF">2022-04-06T00:51:04Z</dcterms:modified>
</cp:coreProperties>
</file>

<file path=docProps/thumbnail.jpeg>
</file>